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7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58" r:id="rId12"/>
    <p:sldId id="268" r:id="rId13"/>
    <p:sldId id="267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embeddedFontLst>
    <p:embeddedFont>
      <p:font typeface="Open Sans" pitchFamily="2" charset="0"/>
      <p:regular r:id="rId21"/>
      <p:bold r:id="rId22"/>
      <p:italic r:id="rId23"/>
      <p:boldItalic r:id="rId24"/>
    </p:embeddedFont>
    <p:embeddedFont>
      <p:font typeface="Open Sans ExtraBold" pitchFamily="2" charset="0"/>
      <p:bold r:id="rId25"/>
      <p:boldItalic r:id="rId26"/>
    </p:embeddedFont>
    <p:embeddedFont>
      <p:font typeface="Open Sans ExtraBold" pitchFamily="2" charset="0"/>
      <p:bold r:id="rId25"/>
      <p:boldItalic r:id="rId26"/>
    </p:embeddedFont>
    <p:embeddedFont>
      <p:font typeface="Open Sans Light" pitchFamily="2" charset="0"/>
      <p:regular r:id="rId27"/>
      <p:bold r:id="rId28"/>
      <p:italic r:id="rId29"/>
      <p:boldItalic r:id="rId30"/>
    </p:embeddedFont>
    <p:embeddedFont>
      <p:font typeface="Open Sans SemiBold" pitchFamily="2" charset="0"/>
      <p:regular r:id="rId31"/>
      <p:bold r:id="rId32"/>
      <p:italic r:id="rId33"/>
      <p:boldItalic r:id="rId34"/>
    </p:embeddedFont>
    <p:embeddedFont>
      <p:font typeface="Open Sans SemiBold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1" roundtripDataSignature="AMtx7mg5KWC2D2IrA2yoEDiUWIhtZDe0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2783"/>
    <a:srgbClr val="DDF1FA"/>
    <a:srgbClr val="009FE3"/>
    <a:srgbClr val="FDBFBF"/>
    <a:srgbClr val="2F5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0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71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8" Type="http://schemas.openxmlformats.org/officeDocument/2006/relationships/slide" Target="slides/slide7.xml"/><Relationship Id="rId72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170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6708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08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6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4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DDF1F4"/>
              </a:gs>
            </a:gsLst>
            <a:lin ang="18900000" scaled="0"/>
          </a:gra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495587" y="514438"/>
            <a:ext cx="5998758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5400" b="0" i="0" u="none" strike="noStrike" cap="none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Siguranța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540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în mediul digital</a:t>
            </a:r>
            <a:endParaRPr/>
          </a:p>
        </p:txBody>
      </p:sp>
      <p:pic>
        <p:nvPicPr>
          <p:cNvPr id="86" name="Google Shape;86;p1" descr="Graphical user interface, application&#10;&#10;Description automatically generated with medium confidence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4940" y="217045"/>
            <a:ext cx="1857095" cy="965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48683" y="6059400"/>
            <a:ext cx="683353" cy="70727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7492947" y="6211669"/>
            <a:ext cx="38557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Proiect finanțat de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Secours Catholique – Caritas Franța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495587" y="2228671"/>
            <a:ext cx="1120082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4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Curs online pentru angajații și voluntarii Caritas activi în programe pentru copii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7225100" y="348616"/>
            <a:ext cx="1253765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3800" dirty="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4</a:t>
            </a:r>
            <a:endParaRPr sz="13800" dirty="0">
              <a:solidFill>
                <a:srgbClr val="312783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5997388" y="3514164"/>
            <a:ext cx="4177552" cy="1495985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DDF1FA"/>
          </a:solidFill>
          <a:ln w="12700" cap="flat" cmpd="sng">
            <a:solidFill>
              <a:srgbClr val="312783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AT" sz="2000" b="1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Fakenews</a:t>
            </a:r>
            <a:endParaRPr dirty="0"/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964" y="3669418"/>
            <a:ext cx="5147437" cy="3188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21;p4">
            <a:extLst>
              <a:ext uri="{FF2B5EF4-FFF2-40B4-BE49-F238E27FC236}">
                <a16:creationId xmlns:a16="http://schemas.microsoft.com/office/drawing/2014/main" id="{E4463913-1B5E-2E5D-790C-72ABF9F6CBEC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5" name="Google Shape;122;p4">
              <a:extLst>
                <a:ext uri="{FF2B5EF4-FFF2-40B4-BE49-F238E27FC236}">
                  <a16:creationId xmlns:a16="http://schemas.microsoft.com/office/drawing/2014/main" id="{A38D86BD-CC48-64D9-02D7-335B1902B9AA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6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4D8A05B3-56D3-679D-CDDE-ECB77C56887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C0DA43C-51AF-CBFA-36B8-DFA223154D6D}"/>
              </a:ext>
            </a:extLst>
          </p:cNvPr>
          <p:cNvSpPr txBox="1"/>
          <p:nvPr/>
        </p:nvSpPr>
        <p:spPr>
          <a:xfrm>
            <a:off x="389484" y="457200"/>
            <a:ext cx="49911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6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Fake</a:t>
            </a:r>
            <a:r>
              <a:rPr lang="ro-RO" sz="6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N</a:t>
            </a:r>
            <a:r>
              <a:rPr lang="de-AT" sz="60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ews</a:t>
            </a:r>
            <a:r>
              <a:rPr lang="de-AT" sz="6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- </a:t>
            </a:r>
            <a:r>
              <a:rPr lang="ro-RO" sz="6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Știri false</a:t>
            </a:r>
          </a:p>
        </p:txBody>
      </p:sp>
      <p:pic>
        <p:nvPicPr>
          <p:cNvPr id="1026" name="Picture 2" descr="Eleições 2022: Pré-candidatos à Presidência falam sobre fake news e  desinformação na redes sociais | CNN Brasil">
            <a:extLst>
              <a:ext uri="{FF2B5EF4-FFF2-40B4-BE49-F238E27FC236}">
                <a16:creationId xmlns:a16="http://schemas.microsoft.com/office/drawing/2014/main" id="{89B0EDF6-CDC0-9C61-2CB1-AB5BEA09A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068" y="0"/>
            <a:ext cx="6421932" cy="642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070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4"/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122" name="Google Shape;122;p4"/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123" name="Google Shape;123;p4" descr="Graphical user interface, application&#10;&#10;Description automatically generated with medium confidenc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0874F1F-F98C-224F-7625-1E4E45781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20" y="1714549"/>
            <a:ext cx="6743700" cy="3790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D5A5B70-C0BF-03DD-2DD9-D583BB92C3A7}"/>
              </a:ext>
            </a:extLst>
          </p:cNvPr>
          <p:cNvGrpSpPr/>
          <p:nvPr/>
        </p:nvGrpSpPr>
        <p:grpSpPr>
          <a:xfrm>
            <a:off x="7600449" y="1100188"/>
            <a:ext cx="4000500" cy="4995862"/>
            <a:chOff x="7648575" y="638175"/>
            <a:chExt cx="4000500" cy="499586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7815B39-6FB6-EDB8-EBA2-B188E4C4B2F5}"/>
                </a:ext>
              </a:extLst>
            </p:cNvPr>
            <p:cNvSpPr/>
            <p:nvPr/>
          </p:nvSpPr>
          <p:spPr>
            <a:xfrm>
              <a:off x="7648575" y="638175"/>
              <a:ext cx="4000500" cy="499586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>
              <a:outerShdw blurRad="1016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E70094B-9C9A-1649-1781-9E36784684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31029" y="1223962"/>
              <a:ext cx="3782532" cy="441007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F518121-3718-DBF5-7F21-AF26E4760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31029" y="719062"/>
              <a:ext cx="1667108" cy="533474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88F7A89-3850-355B-B15D-D2A84CD072CA}"/>
              </a:ext>
            </a:extLst>
          </p:cNvPr>
          <p:cNvSpPr txBox="1"/>
          <p:nvPr/>
        </p:nvSpPr>
        <p:spPr>
          <a:xfrm>
            <a:off x="150696" y="176510"/>
            <a:ext cx="6644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Câteva exemple de știri false (</a:t>
            </a:r>
            <a:r>
              <a:rPr lang="ro-RO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fakenews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4"/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122" name="Google Shape;122;p4"/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123" name="Google Shape;123;p4" descr="Graphical user interface, application&#10;&#10;Description automatically generated with medium confidenc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1F088C1-DBA1-04CD-F863-ECADD774F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7" y="1291181"/>
            <a:ext cx="5726444" cy="4031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32FBF61-8980-E8DC-1992-6041926DB26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041" y="1291181"/>
            <a:ext cx="5810788" cy="4707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C0DB01-D349-4D44-98E5-8A79D5191826}"/>
              </a:ext>
            </a:extLst>
          </p:cNvPr>
          <p:cNvSpPr txBox="1"/>
          <p:nvPr/>
        </p:nvSpPr>
        <p:spPr>
          <a:xfrm>
            <a:off x="150696" y="176510"/>
            <a:ext cx="6644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Câteva exemple de știri false (</a:t>
            </a:r>
            <a:r>
              <a:rPr lang="ro-RO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fakenews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41088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4"/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122" name="Google Shape;122;p4"/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123" name="Google Shape;123;p4" descr="Graphical user interface, application&#10;&#10;Description automatically generated with medium confidenc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09875B25-0A36-05D6-4674-9BA7022F3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72" y="1071054"/>
            <a:ext cx="4446013" cy="2540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Ofertă Kaufland falsă. Ai completat și tu acest chestionar online? Ai fost  păcălit: &quot;Nu accesați aceste link-uri&quot; | DCNews">
            <a:extLst>
              <a:ext uri="{FF2B5EF4-FFF2-40B4-BE49-F238E27FC236}">
                <a16:creationId xmlns:a16="http://schemas.microsoft.com/office/drawing/2014/main" id="{B0E32B22-2161-7FF9-7DA0-432D38DBE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2390" y="500825"/>
            <a:ext cx="2725184" cy="5606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4D3955-8E5F-BF58-21F9-512EF41BC6F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4179" y="1286661"/>
            <a:ext cx="3818822" cy="3341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5595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4"/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122" name="Google Shape;122;p4"/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123" name="Google Shape;123;p4" descr="Graphical user interface, application&#10;&#10;Description automatically generated with medium confidenc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F2164D9E-38AE-AF86-6524-03A4AD9D6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144" y="1174282"/>
            <a:ext cx="4868818" cy="4284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A picture containing text, grass, outdoor, mammal&#10;&#10;Description automatically generated">
            <a:extLst>
              <a:ext uri="{FF2B5EF4-FFF2-40B4-BE49-F238E27FC236}">
                <a16:creationId xmlns:a16="http://schemas.microsoft.com/office/drawing/2014/main" id="{1417AF6A-50F4-59F1-4CA1-238E22C3D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6639" y="1174282"/>
            <a:ext cx="5932468" cy="4284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7920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21;p4">
            <a:extLst>
              <a:ext uri="{FF2B5EF4-FFF2-40B4-BE49-F238E27FC236}">
                <a16:creationId xmlns:a16="http://schemas.microsoft.com/office/drawing/2014/main" id="{A0370752-96E2-624E-09A7-7230B9A6A48C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5" name="Google Shape;122;p4">
              <a:extLst>
                <a:ext uri="{FF2B5EF4-FFF2-40B4-BE49-F238E27FC236}">
                  <a16:creationId xmlns:a16="http://schemas.microsoft.com/office/drawing/2014/main" id="{94A0CB55-F3AA-1FDF-A500-B7FCA0A40D1C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6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EB2D3E8B-0B10-627A-A85A-60ED6063611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826AFF2-40E0-3787-89AD-AB1C6117A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0" y="909637"/>
            <a:ext cx="8953500" cy="5038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8635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21;p4">
            <a:extLst>
              <a:ext uri="{FF2B5EF4-FFF2-40B4-BE49-F238E27FC236}">
                <a16:creationId xmlns:a16="http://schemas.microsoft.com/office/drawing/2014/main" id="{A0370752-96E2-624E-09A7-7230B9A6A48C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5" name="Google Shape;122;p4">
              <a:extLst>
                <a:ext uri="{FF2B5EF4-FFF2-40B4-BE49-F238E27FC236}">
                  <a16:creationId xmlns:a16="http://schemas.microsoft.com/office/drawing/2014/main" id="{94A0CB55-F3AA-1FDF-A500-B7FCA0A40D1C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6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EB2D3E8B-0B10-627A-A85A-60ED6063611E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This is not Morgan Freeman - A look behind the Deepfake Singularity">
            <a:hlinkClick r:id="" action="ppaction://media"/>
            <a:extLst>
              <a:ext uri="{FF2B5EF4-FFF2-40B4-BE49-F238E27FC236}">
                <a16:creationId xmlns:a16="http://schemas.microsoft.com/office/drawing/2014/main" id="{FBC48839-5204-3E98-98B4-45865DE956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56791" y="48125"/>
            <a:ext cx="6278417" cy="6278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644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21;p4">
            <a:extLst>
              <a:ext uri="{FF2B5EF4-FFF2-40B4-BE49-F238E27FC236}">
                <a16:creationId xmlns:a16="http://schemas.microsoft.com/office/drawing/2014/main" id="{0CAEBA19-70F5-B893-02B6-B2926594AA42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5" name="Google Shape;122;p4">
              <a:extLst>
                <a:ext uri="{FF2B5EF4-FFF2-40B4-BE49-F238E27FC236}">
                  <a16:creationId xmlns:a16="http://schemas.microsoft.com/office/drawing/2014/main" id="{6ADC960F-D49A-C8D8-E96A-982DEC441FA7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6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8C80E299-45BE-6788-0A18-EE0480FB851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986AE39-F6CD-53F6-635B-031385E9B2C2}"/>
              </a:ext>
            </a:extLst>
          </p:cNvPr>
          <p:cNvSpPr txBox="1"/>
          <p:nvPr/>
        </p:nvSpPr>
        <p:spPr>
          <a:xfrm>
            <a:off x="352827" y="318107"/>
            <a:ext cx="48255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 ce sunt publicate și răspândite știrile false?</a:t>
            </a:r>
          </a:p>
        </p:txBody>
      </p:sp>
      <p:pic>
        <p:nvPicPr>
          <p:cNvPr id="5122" name="Picture 2" descr="Fake News' Can't Be Flagged Down | by Texas McCombs | Big Ideas | Medium">
            <a:extLst>
              <a:ext uri="{FF2B5EF4-FFF2-40B4-BE49-F238E27FC236}">
                <a16:creationId xmlns:a16="http://schemas.microsoft.com/office/drawing/2014/main" id="{52E2640B-79EE-2334-0484-DDE16FD3E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538715"/>
            <a:ext cx="6988428" cy="388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63B89DF-3606-49BF-E648-114088E4922B}"/>
              </a:ext>
            </a:extLst>
          </p:cNvPr>
          <p:cNvSpPr/>
          <p:nvPr/>
        </p:nvSpPr>
        <p:spPr>
          <a:xfrm>
            <a:off x="8239225" y="757126"/>
            <a:ext cx="3320716" cy="1212783"/>
          </a:xfrm>
          <a:prstGeom prst="roundRect">
            <a:avLst/>
          </a:prstGeom>
          <a:solidFill>
            <a:srgbClr val="DDF1FA"/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Promovarea </a:t>
            </a:r>
            <a:r>
              <a:rPr lang="ro-RO" sz="18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unei opinii </a:t>
            </a:r>
            <a:r>
              <a:rPr lang="ro-RO" sz="1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sau ideologii (de multe ori extremiste)</a:t>
            </a:r>
            <a:endParaRPr lang="ro-RO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E75F231-3ABB-3569-A81A-07FF7BCFD21D}"/>
              </a:ext>
            </a:extLst>
          </p:cNvPr>
          <p:cNvSpPr/>
          <p:nvPr/>
        </p:nvSpPr>
        <p:spPr>
          <a:xfrm>
            <a:off x="8239225" y="2154858"/>
            <a:ext cx="3320716" cy="1212783"/>
          </a:xfrm>
          <a:prstGeom prst="roundRect">
            <a:avLst/>
          </a:prstGeom>
          <a:solidFill>
            <a:srgbClr val="DDF1FA"/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Inducerea stării de nesiguranță și neliniște în societate</a:t>
            </a:r>
            <a:endParaRPr lang="ro-RO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0EFFD9-A3D4-924C-CCE8-FAABB72B86BA}"/>
              </a:ext>
            </a:extLst>
          </p:cNvPr>
          <p:cNvSpPr/>
          <p:nvPr/>
        </p:nvSpPr>
        <p:spPr>
          <a:xfrm>
            <a:off x="8239225" y="3552590"/>
            <a:ext cx="3320716" cy="1212783"/>
          </a:xfrm>
          <a:prstGeom prst="roundRect">
            <a:avLst/>
          </a:prstGeom>
          <a:solidFill>
            <a:srgbClr val="DDF1FA"/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Deteriorarea reputației unei persoane/instituție/ organizație</a:t>
            </a:r>
            <a:endParaRPr lang="ro-RO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450B774-2E40-5EAA-8C16-A6817D75E6E6}"/>
              </a:ext>
            </a:extLst>
          </p:cNvPr>
          <p:cNvSpPr/>
          <p:nvPr/>
        </p:nvSpPr>
        <p:spPr>
          <a:xfrm>
            <a:off x="8239225" y="4950322"/>
            <a:ext cx="3320716" cy="1212783"/>
          </a:xfrm>
          <a:prstGeom prst="roundRect">
            <a:avLst/>
          </a:prstGeom>
          <a:solidFill>
            <a:srgbClr val="DDF1FA"/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Obținerea câștigurilor financiare sau politice</a:t>
            </a:r>
            <a:endParaRPr lang="ro-RO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2" name="Arrow: Striped Right 11">
            <a:extLst>
              <a:ext uri="{FF2B5EF4-FFF2-40B4-BE49-F238E27FC236}">
                <a16:creationId xmlns:a16="http://schemas.microsoft.com/office/drawing/2014/main" id="{3E928388-018F-EA7A-71F7-061505358658}"/>
              </a:ext>
            </a:extLst>
          </p:cNvPr>
          <p:cNvSpPr/>
          <p:nvPr/>
        </p:nvSpPr>
        <p:spPr>
          <a:xfrm>
            <a:off x="7149965" y="1140982"/>
            <a:ext cx="856649" cy="445070"/>
          </a:xfrm>
          <a:prstGeom prst="stripedRightArrow">
            <a:avLst/>
          </a:prstGeom>
          <a:solidFill>
            <a:srgbClr val="009FE3"/>
          </a:solidFill>
          <a:ln w="6350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757935ED-5ADB-8002-E31B-FA6A0443E5C3}"/>
              </a:ext>
            </a:extLst>
          </p:cNvPr>
          <p:cNvSpPr/>
          <p:nvPr/>
        </p:nvSpPr>
        <p:spPr>
          <a:xfrm>
            <a:off x="7149966" y="2538714"/>
            <a:ext cx="856649" cy="445070"/>
          </a:xfrm>
          <a:prstGeom prst="stripedRightArrow">
            <a:avLst/>
          </a:prstGeom>
          <a:solidFill>
            <a:srgbClr val="009FE3"/>
          </a:solidFill>
          <a:ln w="6350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4" name="Arrow: Striped Right 13">
            <a:extLst>
              <a:ext uri="{FF2B5EF4-FFF2-40B4-BE49-F238E27FC236}">
                <a16:creationId xmlns:a16="http://schemas.microsoft.com/office/drawing/2014/main" id="{4FF33689-BB57-8EC7-5991-493BB97759F5}"/>
              </a:ext>
            </a:extLst>
          </p:cNvPr>
          <p:cNvSpPr/>
          <p:nvPr/>
        </p:nvSpPr>
        <p:spPr>
          <a:xfrm>
            <a:off x="7115475" y="3936446"/>
            <a:ext cx="856649" cy="445070"/>
          </a:xfrm>
          <a:prstGeom prst="stripedRightArrow">
            <a:avLst/>
          </a:prstGeom>
          <a:solidFill>
            <a:srgbClr val="009FE3"/>
          </a:solidFill>
          <a:ln w="6350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CE9698B3-E4A1-82A6-FEE2-16230156F9B6}"/>
              </a:ext>
            </a:extLst>
          </p:cNvPr>
          <p:cNvSpPr/>
          <p:nvPr/>
        </p:nvSpPr>
        <p:spPr>
          <a:xfrm>
            <a:off x="7080984" y="5334178"/>
            <a:ext cx="856649" cy="445070"/>
          </a:xfrm>
          <a:prstGeom prst="stripedRightArrow">
            <a:avLst/>
          </a:prstGeom>
          <a:solidFill>
            <a:srgbClr val="009FE3"/>
          </a:solidFill>
          <a:ln w="6350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03767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21;p4">
            <a:extLst>
              <a:ext uri="{FF2B5EF4-FFF2-40B4-BE49-F238E27FC236}">
                <a16:creationId xmlns:a16="http://schemas.microsoft.com/office/drawing/2014/main" id="{0CAEBA19-70F5-B893-02B6-B2926594AA42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5" name="Google Shape;122;p4">
              <a:extLst>
                <a:ext uri="{FF2B5EF4-FFF2-40B4-BE49-F238E27FC236}">
                  <a16:creationId xmlns:a16="http://schemas.microsoft.com/office/drawing/2014/main" id="{6ADC960F-D49A-C8D8-E96A-982DEC441FA7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6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8C80E299-45BE-6788-0A18-EE0480FB851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024C734-E26E-C6FD-680F-C36B2060340D}"/>
              </a:ext>
            </a:extLst>
          </p:cNvPr>
          <p:cNvSpPr txBox="1"/>
          <p:nvPr/>
        </p:nvSpPr>
        <p:spPr>
          <a:xfrm>
            <a:off x="352827" y="318107"/>
            <a:ext cx="1011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Câteva tipuri de știri false (</a:t>
            </a:r>
            <a:r>
              <a:rPr lang="ro-RO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fakenews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0F7F5B-D902-D6ED-B077-D57C08FF6AA8}"/>
              </a:ext>
            </a:extLst>
          </p:cNvPr>
          <p:cNvSpPr txBox="1"/>
          <p:nvPr/>
        </p:nvSpPr>
        <p:spPr>
          <a:xfrm>
            <a:off x="360046" y="1209635"/>
            <a:ext cx="5248777" cy="902375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txBody>
          <a:bodyPr wrap="square">
            <a:spAutoFit/>
          </a:bodyPr>
          <a:lstStyle/>
          <a:p>
            <a:pPr fontAlgn="base">
              <a:spcAft>
                <a:spcPts val="600"/>
              </a:spcAft>
            </a:pPr>
            <a:r>
              <a:rPr lang="ro-RO" b="1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Situri de știri înșelătoare</a:t>
            </a:r>
            <a:endParaRPr lang="en-GB" b="1" dirty="0">
              <a:solidFill>
                <a:srgbClr val="312783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fontAlgn="base"/>
            <a:r>
              <a:rPr lang="ro-RO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Arată ca ziarele tradiționale online, dar nu sunt – ele prezintă adesea imagini și videoclipuri care au fost manipulate</a:t>
            </a:r>
            <a:r>
              <a:rPr lang="en-GB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04DACD-7BEA-E9BF-4D26-0053F8A1328A}"/>
              </a:ext>
            </a:extLst>
          </p:cNvPr>
          <p:cNvSpPr txBox="1"/>
          <p:nvPr/>
        </p:nvSpPr>
        <p:spPr>
          <a:xfrm>
            <a:off x="836471" y="2392651"/>
            <a:ext cx="5179443" cy="1855827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txBody>
          <a:bodyPr wrap="square">
            <a:spAutoFit/>
          </a:bodyPr>
          <a:lstStyle/>
          <a:p>
            <a:pPr fontAlgn="base">
              <a:spcAft>
                <a:spcPts val="600"/>
              </a:spcAft>
            </a:pPr>
            <a:r>
              <a:rPr lang="en-GB" b="1" i="0" dirty="0">
                <a:solidFill>
                  <a:srgbClr val="312783"/>
                </a:solidFill>
                <a:effectLst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Click-baiters</a:t>
            </a:r>
          </a:p>
          <a:p>
            <a:pPr algn="l" fontAlgn="base"/>
            <a:r>
              <a:rPr lang="ro-RO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</a:t>
            </a:r>
            <a:r>
              <a:rPr lang="ro-RO" b="0" i="0" dirty="0">
                <a:solidFill>
                  <a:srgbClr val="3B3A39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ostări, articole și videoclipuri pe care le puteți vedea în fluxurile sociale sau pe site-uri web care folosesc titluri dramatice sau revendicări pentru articole gratuite sau rezultate pentru a determina cât mai mulți oameni să facă clic pe articol, adică "nu veți crede ce...". un ton emotiv sau plin de umor pentru a atrage atenția oamenilor.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0A6FEB-0A2A-B5F7-33B9-44EAD393205D}"/>
              </a:ext>
            </a:extLst>
          </p:cNvPr>
          <p:cNvSpPr txBox="1"/>
          <p:nvPr/>
        </p:nvSpPr>
        <p:spPr>
          <a:xfrm>
            <a:off x="7697305" y="2392651"/>
            <a:ext cx="3100188" cy="902375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txBody>
          <a:bodyPr wrap="square">
            <a:spAutoFit/>
          </a:bodyPr>
          <a:lstStyle/>
          <a:p>
            <a:pPr fontAlgn="base">
              <a:spcAft>
                <a:spcPts val="600"/>
              </a:spcAft>
            </a:pPr>
            <a:r>
              <a:rPr lang="en-GB" b="1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Bad ads – </a:t>
            </a:r>
            <a:r>
              <a:rPr lang="ro-RO" b="1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Reclame</a:t>
            </a:r>
            <a:r>
              <a:rPr lang="en-GB" b="1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ro-RO" b="1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înșelătoare</a:t>
            </a:r>
            <a:endParaRPr lang="en-GB" b="1" dirty="0">
              <a:solidFill>
                <a:srgbClr val="312783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fontAlgn="base"/>
            <a:r>
              <a:rPr lang="ro-RO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Postări de reclamă care conțin escrocherii</a:t>
            </a:r>
            <a:r>
              <a:rPr lang="en-GB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o-RO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sau afirmații false</a:t>
            </a:r>
            <a:r>
              <a:rPr lang="en-GB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8271EF-F851-C208-A58F-7E15D2E40499}"/>
              </a:ext>
            </a:extLst>
          </p:cNvPr>
          <p:cNvSpPr txBox="1"/>
          <p:nvPr/>
        </p:nvSpPr>
        <p:spPr>
          <a:xfrm>
            <a:off x="6963176" y="1209635"/>
            <a:ext cx="4337561" cy="902375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txBody>
          <a:bodyPr wrap="square">
            <a:spAutoFit/>
          </a:bodyPr>
          <a:lstStyle/>
          <a:p>
            <a:pPr fontAlgn="base">
              <a:spcAft>
                <a:spcPts val="600"/>
              </a:spcAft>
            </a:pPr>
            <a:r>
              <a:rPr lang="ro-RO" b="1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Conținutul înșelător</a:t>
            </a:r>
          </a:p>
          <a:p>
            <a:pPr fontAlgn="base"/>
            <a:r>
              <a:rPr lang="ro-RO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Articole sau știri care folosesc fapte false pentru a distorsiona o anumită problemă sau o persoană</a:t>
            </a:r>
            <a:r>
              <a:rPr lang="en-GB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02F29E-47D7-DFD7-9524-E712CDF81000}"/>
              </a:ext>
            </a:extLst>
          </p:cNvPr>
          <p:cNvSpPr txBox="1"/>
          <p:nvPr/>
        </p:nvSpPr>
        <p:spPr>
          <a:xfrm>
            <a:off x="1278507" y="4529693"/>
            <a:ext cx="5476473" cy="1617464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txBody>
          <a:bodyPr wrap="square">
            <a:spAutoFit/>
          </a:bodyPr>
          <a:lstStyle/>
          <a:p>
            <a:pPr fontAlgn="base">
              <a:spcAft>
                <a:spcPts val="600"/>
              </a:spcAft>
            </a:pPr>
            <a:r>
              <a:rPr lang="en-GB" b="1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Deepfake</a:t>
            </a:r>
          </a:p>
          <a:p>
            <a:pPr fontAlgn="base"/>
            <a:r>
              <a:rPr lang="ro-RO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 tehnologie</a:t>
            </a:r>
            <a:r>
              <a:rPr lang="en-GB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o-RO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utilizată pentru a replica mișcările faciale live ale unei persoane într-un </a:t>
            </a:r>
            <a:r>
              <a:rPr lang="en-GB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videoclip </a:t>
            </a:r>
            <a:r>
              <a:rPr lang="ro-RO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și audio pentru a face să pară reală. Unele dintre aceste videoclipuri au devenit virale în cazul în care persoane de profil înalt, cum ar fi președintele </a:t>
            </a:r>
            <a:r>
              <a:rPr lang="ro-RO" dirty="0" err="1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Barack</a:t>
            </a:r>
            <a:r>
              <a:rPr lang="ro-RO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Obama și Mark </a:t>
            </a:r>
            <a:r>
              <a:rPr lang="ro-RO" dirty="0" err="1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Zuckerberg</a:t>
            </a:r>
            <a:r>
              <a:rPr lang="ro-RO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au fost imitate în clipuri false</a:t>
            </a:r>
            <a:r>
              <a:rPr lang="en-GB" dirty="0">
                <a:solidFill>
                  <a:srgbClr val="3B3A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pic>
        <p:nvPicPr>
          <p:cNvPr id="1026" name="Picture 2" descr="EU action against 'fake news' | Epthinktank | European Parliament">
            <a:extLst>
              <a:ext uri="{FF2B5EF4-FFF2-40B4-BE49-F238E27FC236}">
                <a16:creationId xmlns:a16="http://schemas.microsoft.com/office/drawing/2014/main" id="{C1A415AF-CB81-3960-D8C0-1E7CB400B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3375" y="3570644"/>
            <a:ext cx="3862883" cy="2576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349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</a:t>
            </a:r>
            <a:r>
              <a:rPr lang="de-AT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5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112" name="Google Shape;112;p3" descr="Graphical user interface, application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81A9AE2-A749-9B15-370D-1D964F30CAA9}"/>
              </a:ext>
            </a:extLst>
          </p:cNvPr>
          <p:cNvSpPr/>
          <p:nvPr/>
        </p:nvSpPr>
        <p:spPr>
          <a:xfrm>
            <a:off x="742950" y="1181100"/>
            <a:ext cx="10706100" cy="4972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DDF1FA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3175">
            <a:solidFill>
              <a:srgbClr val="312783"/>
            </a:solidFill>
          </a:ln>
          <a:effectLst>
            <a:outerShdw blurRad="76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A72460-6D08-23AD-CF55-B6A46C32D466}"/>
              </a:ext>
            </a:extLst>
          </p:cNvPr>
          <p:cNvSpPr txBox="1"/>
          <p:nvPr/>
        </p:nvSpPr>
        <p:spPr>
          <a:xfrm>
            <a:off x="314325" y="296886"/>
            <a:ext cx="72507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Cum </a:t>
            </a:r>
            <a:r>
              <a:rPr lang="de-AT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devin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 o </a:t>
            </a:r>
            <a:r>
              <a:rPr lang="ro-RO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stire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falsă „virală”?</a:t>
            </a:r>
          </a:p>
        </p:txBody>
      </p:sp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C52D209E-DB19-462D-6060-D9793651B210}"/>
              </a:ext>
            </a:extLst>
          </p:cNvPr>
          <p:cNvSpPr/>
          <p:nvPr/>
        </p:nvSpPr>
        <p:spPr>
          <a:xfrm>
            <a:off x="942975" y="2862262"/>
            <a:ext cx="1352550" cy="1133475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  <p:sp>
        <p:nvSpPr>
          <p:cNvPr id="6" name="Callout: Double Bent Line 5">
            <a:extLst>
              <a:ext uri="{FF2B5EF4-FFF2-40B4-BE49-F238E27FC236}">
                <a16:creationId xmlns:a16="http://schemas.microsoft.com/office/drawing/2014/main" id="{AA8E5E96-0733-5ABF-AEEB-4093283202A0}"/>
              </a:ext>
            </a:extLst>
          </p:cNvPr>
          <p:cNvSpPr/>
          <p:nvPr/>
        </p:nvSpPr>
        <p:spPr>
          <a:xfrm>
            <a:off x="657225" y="1990724"/>
            <a:ext cx="1876425" cy="774205"/>
          </a:xfrm>
          <a:prstGeom prst="borderCallout3">
            <a:avLst>
              <a:gd name="adj1" fmla="val 18750"/>
              <a:gd name="adj2" fmla="val -4272"/>
              <a:gd name="adj3" fmla="val 18750"/>
              <a:gd name="adj4" fmla="val -16667"/>
              <a:gd name="adj5" fmla="val 202268"/>
              <a:gd name="adj6" fmla="val -17003"/>
              <a:gd name="adj7" fmla="val 202758"/>
              <a:gd name="adj8" fmla="val 17920"/>
            </a:avLst>
          </a:prstGeom>
          <a:solidFill>
            <a:schemeClr val="bg1">
              <a:lumMod val="95000"/>
            </a:schemeClr>
          </a:solidFill>
          <a:ln w="6350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Știrea falsă este publicat undeva pe internet </a:t>
            </a:r>
          </a:p>
        </p:txBody>
      </p:sp>
      <p:sp>
        <p:nvSpPr>
          <p:cNvPr id="14" name="Scroll: Vertical 13">
            <a:extLst>
              <a:ext uri="{FF2B5EF4-FFF2-40B4-BE49-F238E27FC236}">
                <a16:creationId xmlns:a16="http://schemas.microsoft.com/office/drawing/2014/main" id="{89776BB0-78BC-CF39-510A-3D088313457D}"/>
              </a:ext>
            </a:extLst>
          </p:cNvPr>
          <p:cNvSpPr/>
          <p:nvPr/>
        </p:nvSpPr>
        <p:spPr>
          <a:xfrm>
            <a:off x="4271962" y="1718959"/>
            <a:ext cx="885825" cy="774205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200" dirty="0" err="1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Ads</a:t>
            </a:r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:</a:t>
            </a:r>
          </a:p>
          <a:p>
            <a:pPr algn="ctr"/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657C50D2-2367-94E8-7D66-CDE4A5E32E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694" y="1400172"/>
            <a:ext cx="561975" cy="561975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9E65F47-B6FE-1E8D-B0A6-4DE7D8EF79DE}"/>
              </a:ext>
            </a:extLst>
          </p:cNvPr>
          <p:cNvCxnSpPr>
            <a:stCxn id="5" idx="3"/>
            <a:endCxn id="7" idx="2"/>
          </p:cNvCxnSpPr>
          <p:nvPr/>
        </p:nvCxnSpPr>
        <p:spPr>
          <a:xfrm flipV="1">
            <a:off x="2153841" y="2455365"/>
            <a:ext cx="1470422" cy="973635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7B0DAF1-749B-0CC4-237E-2EA7703A3BD9}"/>
              </a:ext>
            </a:extLst>
          </p:cNvPr>
          <p:cNvCxnSpPr>
            <a:cxnSpLocks/>
            <a:stCxn id="5" idx="3"/>
            <a:endCxn id="14" idx="2"/>
          </p:cNvCxnSpPr>
          <p:nvPr/>
        </p:nvCxnSpPr>
        <p:spPr>
          <a:xfrm flipV="1">
            <a:off x="2153841" y="2493164"/>
            <a:ext cx="2561034" cy="935836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croll: Vertical 19">
            <a:extLst>
              <a:ext uri="{FF2B5EF4-FFF2-40B4-BE49-F238E27FC236}">
                <a16:creationId xmlns:a16="http://schemas.microsoft.com/office/drawing/2014/main" id="{5F973DC8-505D-BEFA-FE44-2335C4CC748C}"/>
              </a:ext>
            </a:extLst>
          </p:cNvPr>
          <p:cNvSpPr/>
          <p:nvPr/>
        </p:nvSpPr>
        <p:spPr>
          <a:xfrm>
            <a:off x="3053851" y="3816102"/>
            <a:ext cx="885825" cy="774205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  <p:sp>
        <p:nvSpPr>
          <p:cNvPr id="21" name="Scroll: Vertical 20">
            <a:extLst>
              <a:ext uri="{FF2B5EF4-FFF2-40B4-BE49-F238E27FC236}">
                <a16:creationId xmlns:a16="http://schemas.microsoft.com/office/drawing/2014/main" id="{7A98F24D-00B1-9146-1DB7-D7E331AFC286}"/>
              </a:ext>
            </a:extLst>
          </p:cNvPr>
          <p:cNvSpPr/>
          <p:nvPr/>
        </p:nvSpPr>
        <p:spPr>
          <a:xfrm>
            <a:off x="3905249" y="4668739"/>
            <a:ext cx="885825" cy="774205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  <p:sp>
        <p:nvSpPr>
          <p:cNvPr id="22" name="Scroll: Vertical 21">
            <a:extLst>
              <a:ext uri="{FF2B5EF4-FFF2-40B4-BE49-F238E27FC236}">
                <a16:creationId xmlns:a16="http://schemas.microsoft.com/office/drawing/2014/main" id="{73A1149B-3D27-7604-EA18-22A7863E4AA2}"/>
              </a:ext>
            </a:extLst>
          </p:cNvPr>
          <p:cNvSpPr/>
          <p:nvPr/>
        </p:nvSpPr>
        <p:spPr>
          <a:xfrm>
            <a:off x="4169569" y="3466799"/>
            <a:ext cx="885825" cy="774205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  <p:sp>
        <p:nvSpPr>
          <p:cNvPr id="24" name="Callout: Double Bent Line 23">
            <a:extLst>
              <a:ext uri="{FF2B5EF4-FFF2-40B4-BE49-F238E27FC236}">
                <a16:creationId xmlns:a16="http://schemas.microsoft.com/office/drawing/2014/main" id="{E373B1DC-DE00-DEE5-1B1F-4555291FFC04}"/>
              </a:ext>
            </a:extLst>
          </p:cNvPr>
          <p:cNvSpPr/>
          <p:nvPr/>
        </p:nvSpPr>
        <p:spPr>
          <a:xfrm>
            <a:off x="1323976" y="881661"/>
            <a:ext cx="1576388" cy="809624"/>
          </a:xfrm>
          <a:prstGeom prst="borderCallout3">
            <a:avLst>
              <a:gd name="adj1" fmla="val 19927"/>
              <a:gd name="adj2" fmla="val 107708"/>
              <a:gd name="adj3" fmla="val 19927"/>
              <a:gd name="adj4" fmla="val 117121"/>
              <a:gd name="adj5" fmla="val 141177"/>
              <a:gd name="adj6" fmla="val 116438"/>
              <a:gd name="adj7" fmla="val 141199"/>
              <a:gd name="adj8" fmla="val 186721"/>
            </a:avLst>
          </a:prstGeom>
          <a:solidFill>
            <a:schemeClr val="bg1">
              <a:lumMod val="95000"/>
            </a:schemeClr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Știrea este promovată ca ad (reclama plătită) </a:t>
            </a:r>
          </a:p>
        </p:txBody>
      </p:sp>
      <p:sp>
        <p:nvSpPr>
          <p:cNvPr id="7" name="Scroll: Vertical 6">
            <a:extLst>
              <a:ext uri="{FF2B5EF4-FFF2-40B4-BE49-F238E27FC236}">
                <a16:creationId xmlns:a16="http://schemas.microsoft.com/office/drawing/2014/main" id="{F9E9C90F-B796-9A55-F484-58479B1CBBA4}"/>
              </a:ext>
            </a:extLst>
          </p:cNvPr>
          <p:cNvSpPr/>
          <p:nvPr/>
        </p:nvSpPr>
        <p:spPr>
          <a:xfrm>
            <a:off x="3181350" y="1681160"/>
            <a:ext cx="885825" cy="774205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200" dirty="0" err="1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Ads</a:t>
            </a:r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:</a:t>
            </a:r>
          </a:p>
          <a:p>
            <a:pPr algn="ctr"/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F9696933-3EE8-66E8-DDFE-32C4B34944A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6187" y="1415056"/>
            <a:ext cx="561975" cy="561975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93C16647-B291-662E-761D-C21A9083C23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3650" y="4203204"/>
            <a:ext cx="761695" cy="761695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A4B14616-0353-EA17-4C9A-8998C58DF9B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5546" y="3897955"/>
            <a:ext cx="761695" cy="761695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6C45E661-3B6C-6162-4CD5-2E3505C2F4D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1539" y="4928432"/>
            <a:ext cx="761695" cy="761695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4358392-D63B-7F62-55B8-46D35D589FFE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53841" y="3429000"/>
            <a:ext cx="900010" cy="664070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Graphic 39">
            <a:extLst>
              <a:ext uri="{FF2B5EF4-FFF2-40B4-BE49-F238E27FC236}">
                <a16:creationId xmlns:a16="http://schemas.microsoft.com/office/drawing/2014/main" id="{523935F6-1C51-EC7E-524E-BA2A026E07D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725977" y="3607891"/>
            <a:ext cx="826618" cy="1155948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65AA4B7F-9C03-3BF8-BE0C-F78475C2A5F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8318944" y="2084110"/>
            <a:ext cx="1030320" cy="858072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584236C5-E2F1-7342-7F47-20BEF298AEE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29085" y="3047256"/>
            <a:ext cx="734955" cy="1155948"/>
          </a:xfrm>
          <a:prstGeom prst="rect">
            <a:avLst/>
          </a:prstGeom>
        </p:spPr>
      </p:pic>
      <p:pic>
        <p:nvPicPr>
          <p:cNvPr id="46" name="Picture 45" descr="A computer monitor with a person on the screen&#10;&#10;Description automatically generated with low confidence">
            <a:extLst>
              <a:ext uri="{FF2B5EF4-FFF2-40B4-BE49-F238E27FC236}">
                <a16:creationId xmlns:a16="http://schemas.microsoft.com/office/drawing/2014/main" id="{9F01A605-4569-3ECD-CC00-D582ECABE37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4931" y="5132900"/>
            <a:ext cx="1549600" cy="1428214"/>
          </a:xfrm>
          <a:prstGeom prst="rect">
            <a:avLst/>
          </a:prstGeom>
        </p:spPr>
      </p:pic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A928450-9D07-E793-B376-51E0DD8B6B04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4694298" y="5055842"/>
            <a:ext cx="590989" cy="247182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527598D-64DC-CADB-DCF2-B9974B086953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4958618" y="3853902"/>
            <a:ext cx="2075926" cy="1535512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5663612-45EC-B16F-70B0-2BE58864835A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5061011" y="2106062"/>
            <a:ext cx="1444564" cy="958117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6779349-0BF5-D2A5-1AD4-E5FE03EE1BE0}"/>
              </a:ext>
            </a:extLst>
          </p:cNvPr>
          <p:cNvCxnSpPr>
            <a:cxnSpLocks/>
            <a:stCxn id="22" idx="3"/>
            <a:endCxn id="44" idx="1"/>
          </p:cNvCxnSpPr>
          <p:nvPr/>
        </p:nvCxnSpPr>
        <p:spPr>
          <a:xfrm flipV="1">
            <a:off x="4958618" y="3625230"/>
            <a:ext cx="1470467" cy="228672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A4C53FC-09E7-FFC6-0F70-BA2E62F58CF6}"/>
              </a:ext>
            </a:extLst>
          </p:cNvPr>
          <p:cNvCxnSpPr>
            <a:cxnSpLocks/>
            <a:stCxn id="48" idx="0"/>
          </p:cNvCxnSpPr>
          <p:nvPr/>
        </p:nvCxnSpPr>
        <p:spPr>
          <a:xfrm flipH="1" flipV="1">
            <a:off x="6923871" y="4203204"/>
            <a:ext cx="770337" cy="1121271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Scroll: Vertical 63">
            <a:extLst>
              <a:ext uri="{FF2B5EF4-FFF2-40B4-BE49-F238E27FC236}">
                <a16:creationId xmlns:a16="http://schemas.microsoft.com/office/drawing/2014/main" id="{C31BB1CD-3223-CB22-2BBC-C29F8355EF11}"/>
              </a:ext>
            </a:extLst>
          </p:cNvPr>
          <p:cNvSpPr/>
          <p:nvPr/>
        </p:nvSpPr>
        <p:spPr>
          <a:xfrm>
            <a:off x="6786687" y="2778474"/>
            <a:ext cx="907521" cy="822841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EB7BD7F-E690-C669-E7FE-505B3EFBF2E5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5061011" y="2106062"/>
            <a:ext cx="3140014" cy="252445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7385559-AEB0-07F2-5B16-6B9432D2A986}"/>
              </a:ext>
            </a:extLst>
          </p:cNvPr>
          <p:cNvCxnSpPr>
            <a:cxnSpLocks/>
          </p:cNvCxnSpPr>
          <p:nvPr/>
        </p:nvCxnSpPr>
        <p:spPr>
          <a:xfrm flipV="1">
            <a:off x="7694208" y="2960396"/>
            <a:ext cx="978920" cy="2342628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62C9FB3F-7AFA-DA97-6B4C-809E13740A4B}"/>
              </a:ext>
            </a:extLst>
          </p:cNvPr>
          <p:cNvCxnSpPr>
            <a:cxnSpLocks/>
            <a:stCxn id="64" idx="3"/>
          </p:cNvCxnSpPr>
          <p:nvPr/>
        </p:nvCxnSpPr>
        <p:spPr>
          <a:xfrm flipV="1">
            <a:off x="7591353" y="2764929"/>
            <a:ext cx="793541" cy="424966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4BD113A9-18FF-0604-58C2-455EDCB0059C}"/>
              </a:ext>
            </a:extLst>
          </p:cNvPr>
          <p:cNvCxnSpPr>
            <a:cxnSpLocks/>
            <a:stCxn id="64" idx="3"/>
          </p:cNvCxnSpPr>
          <p:nvPr/>
        </p:nvCxnSpPr>
        <p:spPr>
          <a:xfrm>
            <a:off x="7591353" y="3189895"/>
            <a:ext cx="1337263" cy="903175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D2909028-AED1-E3AB-1B02-3037A733AE14}"/>
              </a:ext>
            </a:extLst>
          </p:cNvPr>
          <p:cNvCxnSpPr>
            <a:cxnSpLocks/>
            <a:stCxn id="42" idx="2"/>
          </p:cNvCxnSpPr>
          <p:nvPr/>
        </p:nvCxnSpPr>
        <p:spPr>
          <a:xfrm>
            <a:off x="8834104" y="2942182"/>
            <a:ext cx="143305" cy="973637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Scroll: Vertical 79">
            <a:extLst>
              <a:ext uri="{FF2B5EF4-FFF2-40B4-BE49-F238E27FC236}">
                <a16:creationId xmlns:a16="http://schemas.microsoft.com/office/drawing/2014/main" id="{D5F1FA4A-ED01-26B6-0A32-AF64621EEFC9}"/>
              </a:ext>
            </a:extLst>
          </p:cNvPr>
          <p:cNvSpPr/>
          <p:nvPr/>
        </p:nvSpPr>
        <p:spPr>
          <a:xfrm>
            <a:off x="8162954" y="1750442"/>
            <a:ext cx="662807" cy="542451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  <p:sp>
        <p:nvSpPr>
          <p:cNvPr id="81" name="Scroll: Vertical 80">
            <a:extLst>
              <a:ext uri="{FF2B5EF4-FFF2-40B4-BE49-F238E27FC236}">
                <a16:creationId xmlns:a16="http://schemas.microsoft.com/office/drawing/2014/main" id="{8E0A6B8D-0E02-A60E-7EB1-3E2C8EDAA403}"/>
              </a:ext>
            </a:extLst>
          </p:cNvPr>
          <p:cNvSpPr/>
          <p:nvPr/>
        </p:nvSpPr>
        <p:spPr>
          <a:xfrm>
            <a:off x="8384894" y="4350432"/>
            <a:ext cx="662807" cy="542451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  <p:sp>
        <p:nvSpPr>
          <p:cNvPr id="82" name="Scroll: Vertical 81">
            <a:extLst>
              <a:ext uri="{FF2B5EF4-FFF2-40B4-BE49-F238E27FC236}">
                <a16:creationId xmlns:a16="http://schemas.microsoft.com/office/drawing/2014/main" id="{731CB822-D796-BE9E-71A9-552810B8A330}"/>
              </a:ext>
            </a:extLst>
          </p:cNvPr>
          <p:cNvSpPr/>
          <p:nvPr/>
        </p:nvSpPr>
        <p:spPr>
          <a:xfrm>
            <a:off x="9745451" y="2523594"/>
            <a:ext cx="662807" cy="542451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  <p:sp>
        <p:nvSpPr>
          <p:cNvPr id="83" name="Scroll: Vertical 82">
            <a:extLst>
              <a:ext uri="{FF2B5EF4-FFF2-40B4-BE49-F238E27FC236}">
                <a16:creationId xmlns:a16="http://schemas.microsoft.com/office/drawing/2014/main" id="{B7F51CA8-6C79-E255-0B0A-F8FE33DD8F19}"/>
              </a:ext>
            </a:extLst>
          </p:cNvPr>
          <p:cNvSpPr/>
          <p:nvPr/>
        </p:nvSpPr>
        <p:spPr>
          <a:xfrm>
            <a:off x="9957089" y="3273651"/>
            <a:ext cx="662807" cy="542451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  <p:sp>
        <p:nvSpPr>
          <p:cNvPr id="84" name="Scroll: Vertical 83">
            <a:extLst>
              <a:ext uri="{FF2B5EF4-FFF2-40B4-BE49-F238E27FC236}">
                <a16:creationId xmlns:a16="http://schemas.microsoft.com/office/drawing/2014/main" id="{87CDEDAF-8717-8A98-1520-9C1371748A53}"/>
              </a:ext>
            </a:extLst>
          </p:cNvPr>
          <p:cNvSpPr/>
          <p:nvPr/>
        </p:nvSpPr>
        <p:spPr>
          <a:xfrm>
            <a:off x="9968862" y="4117199"/>
            <a:ext cx="662807" cy="542451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  <p:sp>
        <p:nvSpPr>
          <p:cNvPr id="85" name="Scroll: Vertical 84">
            <a:extLst>
              <a:ext uri="{FF2B5EF4-FFF2-40B4-BE49-F238E27FC236}">
                <a16:creationId xmlns:a16="http://schemas.microsoft.com/office/drawing/2014/main" id="{7D90CAF1-121F-B879-5659-6864981FDAC7}"/>
              </a:ext>
            </a:extLst>
          </p:cNvPr>
          <p:cNvSpPr/>
          <p:nvPr/>
        </p:nvSpPr>
        <p:spPr>
          <a:xfrm>
            <a:off x="7167721" y="1492000"/>
            <a:ext cx="662807" cy="542451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0209088D-6F50-BC97-7C27-27972A3C4B04}"/>
              </a:ext>
            </a:extLst>
          </p:cNvPr>
          <p:cNvCxnSpPr>
            <a:cxnSpLocks/>
            <a:endCxn id="85" idx="1"/>
          </p:cNvCxnSpPr>
          <p:nvPr/>
        </p:nvCxnSpPr>
        <p:spPr>
          <a:xfrm flipV="1">
            <a:off x="6744257" y="1763226"/>
            <a:ext cx="491270" cy="1274127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AFF92CEB-C741-1F2D-8037-7CE8E6A9FF29}"/>
              </a:ext>
            </a:extLst>
          </p:cNvPr>
          <p:cNvCxnSpPr>
            <a:cxnSpLocks/>
            <a:stCxn id="42" idx="1"/>
            <a:endCxn id="82" idx="1"/>
          </p:cNvCxnSpPr>
          <p:nvPr/>
        </p:nvCxnSpPr>
        <p:spPr>
          <a:xfrm>
            <a:off x="9349264" y="2513146"/>
            <a:ext cx="463993" cy="281674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C6065825-3661-CAE9-43CB-56B0C07F9E33}"/>
              </a:ext>
            </a:extLst>
          </p:cNvPr>
          <p:cNvCxnSpPr>
            <a:cxnSpLocks/>
            <a:endCxn id="83" idx="1"/>
          </p:cNvCxnSpPr>
          <p:nvPr/>
        </p:nvCxnSpPr>
        <p:spPr>
          <a:xfrm>
            <a:off x="9373596" y="2523594"/>
            <a:ext cx="651299" cy="1021283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A9C415CB-95AE-8809-1A86-AA704521B431}"/>
              </a:ext>
            </a:extLst>
          </p:cNvPr>
          <p:cNvCxnSpPr>
            <a:cxnSpLocks/>
            <a:endCxn id="84" idx="1"/>
          </p:cNvCxnSpPr>
          <p:nvPr/>
        </p:nvCxnSpPr>
        <p:spPr>
          <a:xfrm>
            <a:off x="9429193" y="4234098"/>
            <a:ext cx="607475" cy="154327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Callout: Double Bent Line 101">
            <a:extLst>
              <a:ext uri="{FF2B5EF4-FFF2-40B4-BE49-F238E27FC236}">
                <a16:creationId xmlns:a16="http://schemas.microsoft.com/office/drawing/2014/main" id="{52125BBE-792F-C10E-F5F4-B449C145D123}"/>
              </a:ext>
            </a:extLst>
          </p:cNvPr>
          <p:cNvSpPr/>
          <p:nvPr/>
        </p:nvSpPr>
        <p:spPr>
          <a:xfrm>
            <a:off x="705617" y="5179432"/>
            <a:ext cx="1966165" cy="878467"/>
          </a:xfrm>
          <a:prstGeom prst="borderCallout3">
            <a:avLst>
              <a:gd name="adj1" fmla="val 19927"/>
              <a:gd name="adj2" fmla="val 107708"/>
              <a:gd name="adj3" fmla="val 19927"/>
              <a:gd name="adj4" fmla="val 117121"/>
              <a:gd name="adj5" fmla="val -9537"/>
              <a:gd name="adj6" fmla="val 116922"/>
              <a:gd name="adj7" fmla="val -65898"/>
              <a:gd name="adj8" fmla="val 162014"/>
            </a:avLst>
          </a:prstGeom>
          <a:solidFill>
            <a:schemeClr val="bg1">
              <a:lumMod val="95000"/>
            </a:schemeClr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Programe automatizate („</a:t>
            </a:r>
            <a:r>
              <a:rPr lang="ro-RO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bots</a:t>
            </a: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”) republică știrea pe conturi false </a:t>
            </a:r>
          </a:p>
        </p:txBody>
      </p:sp>
      <p:sp>
        <p:nvSpPr>
          <p:cNvPr id="103" name="Callout: Double Bent Line 102">
            <a:extLst>
              <a:ext uri="{FF2B5EF4-FFF2-40B4-BE49-F238E27FC236}">
                <a16:creationId xmlns:a16="http://schemas.microsoft.com/office/drawing/2014/main" id="{31D43737-A9A8-8259-DBE2-DFBD151C1F41}"/>
              </a:ext>
            </a:extLst>
          </p:cNvPr>
          <p:cNvSpPr/>
          <p:nvPr/>
        </p:nvSpPr>
        <p:spPr>
          <a:xfrm>
            <a:off x="9203296" y="5389414"/>
            <a:ext cx="1876425" cy="574598"/>
          </a:xfrm>
          <a:prstGeom prst="borderCallout3">
            <a:avLst>
              <a:gd name="adj1" fmla="val 18750"/>
              <a:gd name="adj2" fmla="val -4272"/>
              <a:gd name="adj3" fmla="val 18750"/>
              <a:gd name="adj4" fmla="val -16667"/>
              <a:gd name="adj5" fmla="val 81699"/>
              <a:gd name="adj6" fmla="val -16495"/>
              <a:gd name="adj7" fmla="val 87110"/>
              <a:gd name="adj8" fmla="val -128273"/>
            </a:avLst>
          </a:prstGeom>
          <a:solidFill>
            <a:schemeClr val="bg1">
              <a:lumMod val="95000"/>
            </a:schemeClr>
          </a:solidFill>
          <a:ln w="6350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Ziariști ne-atenți republică știrea</a:t>
            </a:r>
          </a:p>
        </p:txBody>
      </p:sp>
      <p:pic>
        <p:nvPicPr>
          <p:cNvPr id="48" name="Picture 47" descr="Text&#10;&#10;Description automatically generated">
            <a:extLst>
              <a:ext uri="{FF2B5EF4-FFF2-40B4-BE49-F238E27FC236}">
                <a16:creationId xmlns:a16="http://schemas.microsoft.com/office/drawing/2014/main" id="{BFEBA3D8-B344-96B5-C66C-ECCE387ADEF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3871" y="5324475"/>
            <a:ext cx="1540674" cy="1011067"/>
          </a:xfrm>
          <a:prstGeom prst="rect">
            <a:avLst/>
          </a:prstGeom>
        </p:spPr>
      </p:pic>
      <p:sp>
        <p:nvSpPr>
          <p:cNvPr id="104" name="Rectangle 103">
            <a:extLst>
              <a:ext uri="{FF2B5EF4-FFF2-40B4-BE49-F238E27FC236}">
                <a16:creationId xmlns:a16="http://schemas.microsoft.com/office/drawing/2014/main" id="{B67D4678-EFEA-F72F-3DCB-1B8F9A54EF7A}"/>
              </a:ext>
            </a:extLst>
          </p:cNvPr>
          <p:cNvSpPr/>
          <p:nvPr/>
        </p:nvSpPr>
        <p:spPr>
          <a:xfrm>
            <a:off x="4967549" y="2687047"/>
            <a:ext cx="1444565" cy="50284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Aflăm știrea din multe surse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09BA3ED5-3278-8D45-EAFE-D42416F017F8}"/>
              </a:ext>
            </a:extLst>
          </p:cNvPr>
          <p:cNvSpPr/>
          <p:nvPr/>
        </p:nvSpPr>
        <p:spPr>
          <a:xfrm>
            <a:off x="7744995" y="3051081"/>
            <a:ext cx="1444565" cy="50284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Dăm mai departe știrea</a:t>
            </a:r>
          </a:p>
        </p:txBody>
      </p:sp>
      <p:sp>
        <p:nvSpPr>
          <p:cNvPr id="118" name="Scroll: Vertical 117">
            <a:extLst>
              <a:ext uri="{FF2B5EF4-FFF2-40B4-BE49-F238E27FC236}">
                <a16:creationId xmlns:a16="http://schemas.microsoft.com/office/drawing/2014/main" id="{2BEF07D2-A014-7875-EE57-D7DA32F3EE91}"/>
              </a:ext>
            </a:extLst>
          </p:cNvPr>
          <p:cNvSpPr/>
          <p:nvPr/>
        </p:nvSpPr>
        <p:spPr>
          <a:xfrm>
            <a:off x="6413085" y="5464700"/>
            <a:ext cx="907521" cy="822841"/>
          </a:xfrm>
          <a:prstGeom prst="verticalScroll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Știrea falsă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30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00"/>
                            </p:stCondLst>
                            <p:childTnLst>
                              <p:par>
                                <p:cTn id="20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5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500"/>
                            </p:stCondLst>
                            <p:childTnLst>
                              <p:par>
                                <p:cTn id="23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500"/>
                            </p:stCondLst>
                            <p:childTnLst>
                              <p:par>
                                <p:cTn id="28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6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7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1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2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5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9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0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2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6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7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0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5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 animBg="1"/>
      <p:bldP spid="20" grpId="0" animBg="1"/>
      <p:bldP spid="21" grpId="0" animBg="1"/>
      <p:bldP spid="22" grpId="0" animBg="1"/>
      <p:bldP spid="24" grpId="0" animBg="1"/>
      <p:bldP spid="7" grpId="0" animBg="1"/>
      <p:bldP spid="64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102" grpId="0" animBg="1"/>
      <p:bldP spid="103" grpId="0" animBg="1"/>
      <p:bldP spid="104" grpId="0" animBg="1"/>
      <p:bldP spid="106" grpId="0" animBg="1"/>
      <p:bldP spid="1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737CA31A-3F59-5F4D-04C7-349C7811A818}"/>
              </a:ext>
            </a:extLst>
          </p:cNvPr>
          <p:cNvSpPr/>
          <p:nvPr/>
        </p:nvSpPr>
        <p:spPr>
          <a:xfrm>
            <a:off x="6224885" y="2435731"/>
            <a:ext cx="5802943" cy="1190870"/>
          </a:xfrm>
          <a:prstGeom prst="rect">
            <a:avLst/>
          </a:prstGeom>
          <a:solidFill>
            <a:srgbClr val="DDF1FA"/>
          </a:solidFill>
          <a:ln>
            <a:solidFill>
              <a:srgbClr val="DDF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7300"/>
            <a:r>
              <a:rPr lang="ro-RO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Surse de sprijin</a:t>
            </a:r>
          </a:p>
          <a:p>
            <a:pPr marL="1257300"/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Faceți clic pe acele linkuri. Stabiliți dacă informațiile oferite susțin într-adevăr povestea.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E58E25-E2B6-789D-6D82-097C2E2388BE}"/>
              </a:ext>
            </a:extLst>
          </p:cNvPr>
          <p:cNvSpPr/>
          <p:nvPr/>
        </p:nvSpPr>
        <p:spPr>
          <a:xfrm>
            <a:off x="6224884" y="3780683"/>
            <a:ext cx="5802943" cy="1190870"/>
          </a:xfrm>
          <a:prstGeom prst="rect">
            <a:avLst/>
          </a:prstGeom>
          <a:solidFill>
            <a:srgbClr val="DDF1FA"/>
          </a:solidFill>
          <a:ln>
            <a:solidFill>
              <a:srgbClr val="DDF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7300"/>
            <a:r>
              <a:rPr lang="ro-RO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Este o glumă?</a:t>
            </a:r>
          </a:p>
          <a:p>
            <a:pPr marL="1257300"/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Dacă este prea ciudat, ar putea fi satiră. Cercetați site-ul și autorul pentru a fi sigur.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838EC7A-C8DC-0A33-1E2D-0C978D8AE65C}"/>
              </a:ext>
            </a:extLst>
          </p:cNvPr>
          <p:cNvSpPr/>
          <p:nvPr/>
        </p:nvSpPr>
        <p:spPr>
          <a:xfrm>
            <a:off x="6224883" y="5125635"/>
            <a:ext cx="5802943" cy="1190870"/>
          </a:xfrm>
          <a:prstGeom prst="rect">
            <a:avLst/>
          </a:prstGeom>
          <a:solidFill>
            <a:srgbClr val="DDF1FA"/>
          </a:solidFill>
          <a:ln>
            <a:solidFill>
              <a:srgbClr val="DDF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7300"/>
            <a:r>
              <a:rPr lang="ro-RO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Întrebații</a:t>
            </a:r>
            <a:r>
              <a:rPr lang="en-GB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ro-RO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experții</a:t>
            </a:r>
          </a:p>
          <a:p>
            <a:pPr marL="1257300"/>
            <a:r>
              <a:rPr lang="en-GB" sz="1800" dirty="0" err="1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Întrebați</a:t>
            </a:r>
            <a:r>
              <a:rPr lang="en-GB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un </a:t>
            </a:r>
            <a:r>
              <a:rPr lang="en-GB" sz="1800" dirty="0" err="1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bibliotecar</a:t>
            </a:r>
            <a:r>
              <a:rPr lang="en-GB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GB" sz="1800" dirty="0" err="1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sau</a:t>
            </a:r>
            <a:r>
              <a:rPr lang="en-GB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GB" sz="1800" dirty="0" err="1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consultați</a:t>
            </a:r>
            <a:r>
              <a:rPr lang="en-GB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un site de </a:t>
            </a:r>
            <a:r>
              <a:rPr lang="en-GB" sz="1800" dirty="0" err="1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verificare</a:t>
            </a:r>
            <a:r>
              <a:rPr lang="en-GB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 </a:t>
            </a:r>
            <a:r>
              <a:rPr lang="en-GB" sz="1800" dirty="0" err="1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faptelor</a:t>
            </a:r>
            <a:r>
              <a:rPr lang="en-GB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  <a:endParaRPr lang="ro-RO" sz="1800" dirty="0">
              <a:solidFill>
                <a:srgbClr val="31278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44AACF9-2106-6EF4-69BD-960FE9B81D4B}"/>
              </a:ext>
            </a:extLst>
          </p:cNvPr>
          <p:cNvSpPr/>
          <p:nvPr/>
        </p:nvSpPr>
        <p:spPr>
          <a:xfrm>
            <a:off x="6224882" y="1098782"/>
            <a:ext cx="5802943" cy="1190870"/>
          </a:xfrm>
          <a:prstGeom prst="rect">
            <a:avLst/>
          </a:prstGeom>
          <a:solidFill>
            <a:srgbClr val="DDF1FA"/>
          </a:solidFill>
          <a:ln>
            <a:solidFill>
              <a:srgbClr val="DDF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7300"/>
            <a:r>
              <a:rPr lang="ro-RO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Citiți dincolo</a:t>
            </a:r>
          </a:p>
          <a:p>
            <a:pPr marL="1257300"/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Titlurile pot fi scandaloase în efortul de a obține clicuri. Care este toată povestea?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CAA1074-4ADA-C28F-B222-A33DE663A4FF}"/>
              </a:ext>
            </a:extLst>
          </p:cNvPr>
          <p:cNvSpPr/>
          <p:nvPr/>
        </p:nvSpPr>
        <p:spPr>
          <a:xfrm>
            <a:off x="137491" y="2443734"/>
            <a:ext cx="5802943" cy="1190870"/>
          </a:xfrm>
          <a:prstGeom prst="rect">
            <a:avLst/>
          </a:prstGeom>
          <a:solidFill>
            <a:srgbClr val="DDF1FA"/>
          </a:solidFill>
          <a:ln>
            <a:solidFill>
              <a:srgbClr val="DDF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7300"/>
            <a:r>
              <a:rPr lang="ro-RO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Verificați autorul</a:t>
            </a:r>
          </a:p>
          <a:p>
            <a:pPr marL="1257300"/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Faceți o căutare rapidă pe autor. Este credibil? Este real?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BECCA9F-4B3E-6D13-F65B-26521BC14502}"/>
              </a:ext>
            </a:extLst>
          </p:cNvPr>
          <p:cNvSpPr/>
          <p:nvPr/>
        </p:nvSpPr>
        <p:spPr>
          <a:xfrm>
            <a:off x="137490" y="3788686"/>
            <a:ext cx="5802943" cy="1190870"/>
          </a:xfrm>
          <a:prstGeom prst="rect">
            <a:avLst/>
          </a:prstGeom>
          <a:solidFill>
            <a:srgbClr val="DDF1FA"/>
          </a:solidFill>
          <a:ln>
            <a:solidFill>
              <a:srgbClr val="DDF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7300"/>
            <a:r>
              <a:rPr lang="ro-RO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Verificați data</a:t>
            </a:r>
          </a:p>
          <a:p>
            <a:pPr marL="1257300"/>
            <a:r>
              <a:rPr lang="ro-RO" sz="1800" dirty="0" err="1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Repostarea</a:t>
            </a: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știrilor vechi nu înseamnă că acestea sunt relevante pentru evenimentele curente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107F960-E32A-1E01-DA0B-326F049319F2}"/>
              </a:ext>
            </a:extLst>
          </p:cNvPr>
          <p:cNvSpPr/>
          <p:nvPr/>
        </p:nvSpPr>
        <p:spPr>
          <a:xfrm>
            <a:off x="137489" y="5133638"/>
            <a:ext cx="5802943" cy="1190870"/>
          </a:xfrm>
          <a:prstGeom prst="rect">
            <a:avLst/>
          </a:prstGeom>
          <a:solidFill>
            <a:srgbClr val="DDF1FA"/>
          </a:solidFill>
          <a:ln>
            <a:solidFill>
              <a:srgbClr val="DDF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7300"/>
            <a:r>
              <a:rPr lang="ro-RO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Verificați-vă părtinirile</a:t>
            </a:r>
          </a:p>
          <a:p>
            <a:pPr marL="1257300"/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Luați în considerare dacă propriile convingeri v-ar putea afecta judecata.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A684CF-F293-8A82-A88C-D44D6CB38E11}"/>
              </a:ext>
            </a:extLst>
          </p:cNvPr>
          <p:cNvSpPr/>
          <p:nvPr/>
        </p:nvSpPr>
        <p:spPr>
          <a:xfrm>
            <a:off x="137492" y="1098782"/>
            <a:ext cx="5802943" cy="1190870"/>
          </a:xfrm>
          <a:prstGeom prst="rect">
            <a:avLst/>
          </a:prstGeom>
          <a:solidFill>
            <a:srgbClr val="DDF1FA"/>
          </a:solidFill>
          <a:ln>
            <a:solidFill>
              <a:srgbClr val="DDF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7300"/>
            <a:r>
              <a:rPr lang="ro-RO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Verificați sursa</a:t>
            </a:r>
          </a:p>
          <a:p>
            <a:pPr marL="1257300"/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Faceți clic departe de poveste pentru a investiga site-ul, misiunea și informațiile sale de contact.</a:t>
            </a:r>
          </a:p>
        </p:txBody>
      </p:sp>
      <p:grpSp>
        <p:nvGrpSpPr>
          <p:cNvPr id="2" name="Google Shape;121;p4">
            <a:extLst>
              <a:ext uri="{FF2B5EF4-FFF2-40B4-BE49-F238E27FC236}">
                <a16:creationId xmlns:a16="http://schemas.microsoft.com/office/drawing/2014/main" id="{7651C92B-D122-2030-35CC-22CA59D3CB41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Google Shape;122;p4">
              <a:extLst>
                <a:ext uri="{FF2B5EF4-FFF2-40B4-BE49-F238E27FC236}">
                  <a16:creationId xmlns:a16="http://schemas.microsoft.com/office/drawing/2014/main" id="{AF8ACA55-F484-F961-6BE8-8ACD9FFED51B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4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A949DDEB-DC90-219E-5FB5-96148D8B869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CA92EF9-1337-9745-5931-3C20622A576E}"/>
              </a:ext>
            </a:extLst>
          </p:cNvPr>
          <p:cNvSpPr txBox="1"/>
          <p:nvPr/>
        </p:nvSpPr>
        <p:spPr>
          <a:xfrm>
            <a:off x="286152" y="213332"/>
            <a:ext cx="1011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Cum </a:t>
            </a:r>
            <a:r>
              <a:rPr lang="de-AT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identific</a:t>
            </a:r>
            <a:r>
              <a:rPr lang="ro-RO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ăm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știrile false?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96F6F6-A808-D30F-D020-D737D35C14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968" y="1276714"/>
            <a:ext cx="1334758" cy="9542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FA2DC5-D809-E136-FF47-30AE108BB9F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37492" y="2480313"/>
            <a:ext cx="1142763" cy="11748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5D71DC-F2EB-BFE0-4340-E2A38C5ACC1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50079" y="2471176"/>
            <a:ext cx="1206963" cy="112350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9B4F10B-6331-6BCF-784B-D54C707A02F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7577" y="3848724"/>
            <a:ext cx="1065722" cy="10593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82F934-E5EB-49FA-2F45-27420181BC3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50079" y="3768265"/>
            <a:ext cx="1110663" cy="11684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1824F2-A974-E66E-036F-205B032097E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4171" y="5104333"/>
            <a:ext cx="1309683" cy="11491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E50A216-EAEB-6FE4-9BA7-DE2AA4BF602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73879" y="5152776"/>
            <a:ext cx="1258323" cy="11620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2E3D11C-DEE2-DB6A-426D-BFCB3F46A043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6152" y="1134626"/>
            <a:ext cx="950162" cy="114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60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rrow: Right 17">
            <a:extLst>
              <a:ext uri="{FF2B5EF4-FFF2-40B4-BE49-F238E27FC236}">
                <a16:creationId xmlns:a16="http://schemas.microsoft.com/office/drawing/2014/main" id="{69398B4F-A1D5-ED2C-DD44-68637D1DFB3C}"/>
              </a:ext>
            </a:extLst>
          </p:cNvPr>
          <p:cNvSpPr/>
          <p:nvPr/>
        </p:nvSpPr>
        <p:spPr>
          <a:xfrm>
            <a:off x="5419727" y="4352115"/>
            <a:ext cx="3876674" cy="1905943"/>
          </a:xfrm>
          <a:prstGeom prst="rightArrow">
            <a:avLst>
              <a:gd name="adj1" fmla="val 67991"/>
              <a:gd name="adj2" fmla="val 55997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grpSp>
        <p:nvGrpSpPr>
          <p:cNvPr id="4" name="Google Shape;121;p4">
            <a:extLst>
              <a:ext uri="{FF2B5EF4-FFF2-40B4-BE49-F238E27FC236}">
                <a16:creationId xmlns:a16="http://schemas.microsoft.com/office/drawing/2014/main" id="{0CAEBA19-70F5-B893-02B6-B2926594AA42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5" name="Google Shape;122;p4">
              <a:extLst>
                <a:ext uri="{FF2B5EF4-FFF2-40B4-BE49-F238E27FC236}">
                  <a16:creationId xmlns:a16="http://schemas.microsoft.com/office/drawing/2014/main" id="{6ADC960F-D49A-C8D8-E96A-982DEC441FA7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6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8C80E299-45BE-6788-0A18-EE0480FB851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2BC5597-B216-775E-B318-EF65017650A2}"/>
              </a:ext>
            </a:extLst>
          </p:cNvPr>
          <p:cNvSpPr txBox="1"/>
          <p:nvPr/>
        </p:nvSpPr>
        <p:spPr>
          <a:xfrm>
            <a:off x="440452" y="1957197"/>
            <a:ext cx="3185487" cy="369332"/>
          </a:xfrm>
          <a:prstGeom prst="rect">
            <a:avLst/>
          </a:prstGeom>
          <a:solidFill>
            <a:srgbClr val="312783"/>
          </a:solidFill>
        </p:spPr>
        <p:txBody>
          <a:bodyPr wrap="none" rtlCol="0">
            <a:spAutoFit/>
          </a:bodyPr>
          <a:lstStyle/>
          <a:p>
            <a:r>
              <a:rPr lang="ro-RO" sz="18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Tineri învârstă de 12-15 ani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B69B19-D13E-F52C-334B-D4CBA9453C8A}"/>
              </a:ext>
            </a:extLst>
          </p:cNvPr>
          <p:cNvSpPr txBox="1"/>
          <p:nvPr/>
        </p:nvSpPr>
        <p:spPr>
          <a:xfrm>
            <a:off x="4569698" y="996778"/>
            <a:ext cx="5622052" cy="369332"/>
          </a:xfrm>
          <a:prstGeom prst="rect">
            <a:avLst/>
          </a:prstGeom>
          <a:solidFill>
            <a:srgbClr val="DDF1FA"/>
          </a:solidFill>
        </p:spPr>
        <p:txBody>
          <a:bodyPr wrap="none" rtlCol="0">
            <a:spAutoFit/>
          </a:bodyPr>
          <a:lstStyle/>
          <a:p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50%+ s</a:t>
            </a:r>
            <a:r>
              <a:rPr lang="de-AT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ocial media ca surs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ă</a:t>
            </a:r>
            <a:r>
              <a:rPr lang="de-AT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obi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ș</a:t>
            </a:r>
            <a:r>
              <a:rPr lang="de-AT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nuit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ă</a:t>
            </a:r>
            <a:r>
              <a:rPr lang="de-AT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de-AT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ții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42A6AE-7A5E-91F2-3430-CFE051FF49A6}"/>
              </a:ext>
            </a:extLst>
          </p:cNvPr>
          <p:cNvSpPr txBox="1"/>
          <p:nvPr/>
        </p:nvSpPr>
        <p:spPr>
          <a:xfrm>
            <a:off x="286152" y="213332"/>
            <a:ext cx="1011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Fakenews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și tineri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1816D2-B786-E376-DB3C-FBDC37A95911}"/>
              </a:ext>
            </a:extLst>
          </p:cNvPr>
          <p:cNvSpPr txBox="1"/>
          <p:nvPr/>
        </p:nvSpPr>
        <p:spPr>
          <a:xfrm>
            <a:off x="4569698" y="1488528"/>
            <a:ext cx="6098144" cy="369332"/>
          </a:xfrm>
          <a:prstGeom prst="rect">
            <a:avLst/>
          </a:prstGeom>
          <a:solidFill>
            <a:srgbClr val="DDF1FA"/>
          </a:solidFill>
        </p:spPr>
        <p:txBody>
          <a:bodyPr wrap="none" rtlCol="0">
            <a:spAutoFit/>
          </a:bodyPr>
          <a:lstStyle/>
          <a:p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treime </a:t>
            </a:r>
            <a:r>
              <a:rPr lang="it-IT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cred</a:t>
            </a:r>
            <a:r>
              <a:rPr lang="it-IT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it-IT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că</a:t>
            </a:r>
            <a:r>
              <a:rPr lang="it-IT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it-IT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știrile</a:t>
            </a:r>
            <a:r>
              <a:rPr lang="it-IT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it-IT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din</a:t>
            </a:r>
            <a:r>
              <a:rPr lang="it-IT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social media sunt </a:t>
            </a:r>
            <a:r>
              <a:rPr lang="it-IT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adevărate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6935CA-974D-3EEC-5063-C69331D6B147}"/>
              </a:ext>
            </a:extLst>
          </p:cNvPr>
          <p:cNvSpPr txBox="1"/>
          <p:nvPr/>
        </p:nvSpPr>
        <p:spPr>
          <a:xfrm>
            <a:off x="4569698" y="1980279"/>
            <a:ext cx="7181850" cy="646331"/>
          </a:xfrm>
          <a:prstGeom prst="rect">
            <a:avLst/>
          </a:prstGeom>
          <a:solidFill>
            <a:srgbClr val="DDF1FA"/>
          </a:solidFill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doar 2% dintre copiii de școală au abilitățile critice de alfabetizare pentru a face diferența dintre știrile reale și cele false.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5CA97E-7F11-6554-E76A-B419E0FBF0F8}"/>
              </a:ext>
            </a:extLst>
          </p:cNvPr>
          <p:cNvSpPr txBox="1"/>
          <p:nvPr/>
        </p:nvSpPr>
        <p:spPr>
          <a:xfrm>
            <a:off x="4569698" y="2749029"/>
            <a:ext cx="7003177" cy="646331"/>
          </a:xfrm>
          <a:prstGeom prst="rect">
            <a:avLst/>
          </a:prstGeom>
          <a:solidFill>
            <a:srgbClr val="DDF1FA"/>
          </a:solidFill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jumătate dintre copii au recunoscut că sunt îngrijorați de știrile false.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5158862-39A9-FB45-095D-172E9285B028}"/>
              </a:ext>
            </a:extLst>
          </p:cNvPr>
          <p:cNvCxnSpPr>
            <a:stCxn id="2" idx="3"/>
            <a:endCxn id="3" idx="1"/>
          </p:cNvCxnSpPr>
          <p:nvPr/>
        </p:nvCxnSpPr>
        <p:spPr>
          <a:xfrm flipV="1">
            <a:off x="3625939" y="1181444"/>
            <a:ext cx="943759" cy="960419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DAE10DC-3C8F-3B99-0A86-5F508AC87A22}"/>
              </a:ext>
            </a:extLst>
          </p:cNvPr>
          <p:cNvCxnSpPr>
            <a:cxnSpLocks/>
            <a:stCxn id="2" idx="3"/>
            <a:endCxn id="8" idx="1"/>
          </p:cNvCxnSpPr>
          <p:nvPr/>
        </p:nvCxnSpPr>
        <p:spPr>
          <a:xfrm flipV="1">
            <a:off x="3625939" y="1673194"/>
            <a:ext cx="943759" cy="468669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787DF6C-C006-5034-536F-D6140DFCC344}"/>
              </a:ext>
            </a:extLst>
          </p:cNvPr>
          <p:cNvCxnSpPr>
            <a:cxnSpLocks/>
            <a:stCxn id="2" idx="3"/>
            <a:endCxn id="10" idx="1"/>
          </p:cNvCxnSpPr>
          <p:nvPr/>
        </p:nvCxnSpPr>
        <p:spPr>
          <a:xfrm>
            <a:off x="3625939" y="2141863"/>
            <a:ext cx="943759" cy="161582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A93C21F-3BC9-59AB-BC04-7698A565DA85}"/>
              </a:ext>
            </a:extLst>
          </p:cNvPr>
          <p:cNvCxnSpPr>
            <a:cxnSpLocks/>
            <a:stCxn id="2" idx="3"/>
            <a:endCxn id="11" idx="1"/>
          </p:cNvCxnSpPr>
          <p:nvPr/>
        </p:nvCxnSpPr>
        <p:spPr>
          <a:xfrm>
            <a:off x="3625939" y="2141863"/>
            <a:ext cx="943759" cy="930332"/>
          </a:xfrm>
          <a:prstGeom prst="straightConnector1">
            <a:avLst/>
          </a:prstGeom>
          <a:ln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8DC858B-86F7-3691-D9A2-7B50B92FF707}"/>
              </a:ext>
            </a:extLst>
          </p:cNvPr>
          <p:cNvSpPr txBox="1"/>
          <p:nvPr/>
        </p:nvSpPr>
        <p:spPr>
          <a:xfrm>
            <a:off x="440452" y="2436187"/>
            <a:ext cx="3573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Studiu din UK</a:t>
            </a:r>
            <a:endParaRPr lang="de-AT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ro-RO" sz="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https://cdn.literacytrust.org.uk/media/documents/Fake_news_and_critical_literacy_-_final_report.pdf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F0567C-B69D-EAE6-9CDB-B805D5C006A8}"/>
              </a:ext>
            </a:extLst>
          </p:cNvPr>
          <p:cNvSpPr txBox="1"/>
          <p:nvPr/>
        </p:nvSpPr>
        <p:spPr>
          <a:xfrm>
            <a:off x="440452" y="3890450"/>
            <a:ext cx="6200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Impactul știrilor false asupra tinerilor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3C12C2-B50F-FAD8-D2C4-3355BE7BD259}"/>
              </a:ext>
            </a:extLst>
          </p:cNvPr>
          <p:cNvSpPr txBox="1"/>
          <p:nvPr/>
        </p:nvSpPr>
        <p:spPr>
          <a:xfrm>
            <a:off x="4486474" y="4569638"/>
            <a:ext cx="3600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lipsa de încredere în mass-media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1C407D-FBA5-061E-B18D-3B35112D98ED}"/>
              </a:ext>
            </a:extLst>
          </p:cNvPr>
          <p:cNvSpPr txBox="1"/>
          <p:nvPr/>
        </p:nvSpPr>
        <p:spPr>
          <a:xfrm>
            <a:off x="9431402" y="4778702"/>
            <a:ext cx="2472880" cy="1021556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txBody>
          <a:bodyPr wrap="none" rtlCol="0">
            <a:spAutoFit/>
          </a:bodyPr>
          <a:lstStyle/>
          <a:p>
            <a:r>
              <a:rPr lang="de-AT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</a:t>
            </a:r>
            <a:r>
              <a:rPr lang="ro-RO" sz="1800" dirty="0" err="1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anică</a:t>
            </a:r>
            <a:endParaRPr lang="ro-RO" sz="1800" dirty="0">
              <a:solidFill>
                <a:srgbClr val="312783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r>
              <a:rPr lang="de-AT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</a:t>
            </a:r>
            <a:r>
              <a:rPr lang="ro-RO" sz="1800" dirty="0" err="1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eoriile</a:t>
            </a:r>
            <a:r>
              <a:rPr lang="ro-RO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conspirației</a:t>
            </a:r>
          </a:p>
          <a:p>
            <a:r>
              <a:rPr lang="de-AT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</a:t>
            </a:r>
            <a:r>
              <a:rPr lang="ro-RO" sz="1800" dirty="0" err="1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iscursul</a:t>
            </a:r>
            <a:r>
              <a:rPr lang="ro-RO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de ură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C06B96-3C89-EB79-54FC-BFC397F09D33}"/>
              </a:ext>
            </a:extLst>
          </p:cNvPr>
          <p:cNvSpPr txBox="1"/>
          <p:nvPr/>
        </p:nvSpPr>
        <p:spPr>
          <a:xfrm>
            <a:off x="4486474" y="5703022"/>
            <a:ext cx="4562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 </a:t>
            </a:r>
            <a:r>
              <a:rPr lang="it-IT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viziune</a:t>
            </a:r>
            <a:r>
              <a:rPr lang="it-IT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it-IT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distorsionată</a:t>
            </a:r>
            <a:r>
              <a:rPr lang="it-IT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it-IT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asupra</a:t>
            </a:r>
            <a:r>
              <a:rPr lang="it-IT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it-IT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lumii</a:t>
            </a:r>
            <a:r>
              <a:rPr lang="it-IT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it-IT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din</a:t>
            </a:r>
            <a:r>
              <a:rPr lang="it-IT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it-IT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jur</a:t>
            </a:r>
            <a:endParaRPr lang="ro-RO" sz="18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368BF6D-066C-1243-3EA5-EE9A84C83107}"/>
              </a:ext>
            </a:extLst>
          </p:cNvPr>
          <p:cNvSpPr txBox="1"/>
          <p:nvPr/>
        </p:nvSpPr>
        <p:spPr>
          <a:xfrm>
            <a:off x="4462447" y="4997817"/>
            <a:ext cx="4424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dificultăți în judecare între ce este real și ce este fictiv</a:t>
            </a:r>
          </a:p>
        </p:txBody>
      </p:sp>
      <p:sp>
        <p:nvSpPr>
          <p:cNvPr id="9" name="Arrow: Striped Right 8">
            <a:extLst>
              <a:ext uri="{FF2B5EF4-FFF2-40B4-BE49-F238E27FC236}">
                <a16:creationId xmlns:a16="http://schemas.microsoft.com/office/drawing/2014/main" id="{AE6E97A5-12F0-B70A-62E4-F9A617AEBF34}"/>
              </a:ext>
            </a:extLst>
          </p:cNvPr>
          <p:cNvSpPr/>
          <p:nvPr/>
        </p:nvSpPr>
        <p:spPr>
          <a:xfrm>
            <a:off x="3808309" y="4594600"/>
            <a:ext cx="619125" cy="319923"/>
          </a:xfrm>
          <a:prstGeom prst="stripedRightArrow">
            <a:avLst/>
          </a:prstGeom>
          <a:solidFill>
            <a:srgbClr val="DDF1FA"/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2" name="Arrow: Striped Right 11">
            <a:extLst>
              <a:ext uri="{FF2B5EF4-FFF2-40B4-BE49-F238E27FC236}">
                <a16:creationId xmlns:a16="http://schemas.microsoft.com/office/drawing/2014/main" id="{96E7DFDA-B9AF-CCC8-2975-98F5FB3F00D1}"/>
              </a:ext>
            </a:extLst>
          </p:cNvPr>
          <p:cNvSpPr/>
          <p:nvPr/>
        </p:nvSpPr>
        <p:spPr>
          <a:xfrm>
            <a:off x="3808309" y="5022173"/>
            <a:ext cx="619125" cy="319923"/>
          </a:xfrm>
          <a:prstGeom prst="stripedRightArrow">
            <a:avLst/>
          </a:prstGeom>
          <a:solidFill>
            <a:srgbClr val="DDF1FA"/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7" name="Arrow: Striped Right 16">
            <a:extLst>
              <a:ext uri="{FF2B5EF4-FFF2-40B4-BE49-F238E27FC236}">
                <a16:creationId xmlns:a16="http://schemas.microsoft.com/office/drawing/2014/main" id="{3D010488-E925-EA77-2C30-B58036EA5929}"/>
              </a:ext>
            </a:extLst>
          </p:cNvPr>
          <p:cNvSpPr/>
          <p:nvPr/>
        </p:nvSpPr>
        <p:spPr>
          <a:xfrm>
            <a:off x="3808309" y="5757779"/>
            <a:ext cx="619125" cy="319923"/>
          </a:xfrm>
          <a:prstGeom prst="stripedRightArrow">
            <a:avLst/>
          </a:prstGeom>
          <a:solidFill>
            <a:srgbClr val="DDF1FA"/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028" name="Picture 4" descr="What is fake news? Tips For Spotting Them - Fake News for Kids - YouTube">
            <a:extLst>
              <a:ext uri="{FF2B5EF4-FFF2-40B4-BE49-F238E27FC236}">
                <a16:creationId xmlns:a16="http://schemas.microsoft.com/office/drawing/2014/main" id="{04AF1AB4-702A-00BA-1A30-C9BBE7BE9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839" y="4422345"/>
            <a:ext cx="3388343" cy="1905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166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74C2227-7B94-A765-375F-AA7D082400D5}"/>
              </a:ext>
            </a:extLst>
          </p:cNvPr>
          <p:cNvSpPr/>
          <p:nvPr/>
        </p:nvSpPr>
        <p:spPr>
          <a:xfrm>
            <a:off x="371475" y="3228945"/>
            <a:ext cx="8382000" cy="3086130"/>
          </a:xfrm>
          <a:prstGeom prst="roundRect">
            <a:avLst>
              <a:gd name="adj" fmla="val 8334"/>
            </a:avLst>
          </a:prstGeom>
          <a:solidFill>
            <a:srgbClr val="DD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grpSp>
        <p:nvGrpSpPr>
          <p:cNvPr id="2" name="Google Shape;121;p4">
            <a:extLst>
              <a:ext uri="{FF2B5EF4-FFF2-40B4-BE49-F238E27FC236}">
                <a16:creationId xmlns:a16="http://schemas.microsoft.com/office/drawing/2014/main" id="{3323AC67-89EF-D3FB-0932-C41AB063B2C7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Google Shape;122;p4">
              <a:extLst>
                <a:ext uri="{FF2B5EF4-FFF2-40B4-BE49-F238E27FC236}">
                  <a16:creationId xmlns:a16="http://schemas.microsoft.com/office/drawing/2014/main" id="{B7DF66DE-0437-7D24-AE38-B44CEE6FD01E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4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C3505E0A-B448-98C4-5558-A0770BE5DF1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6E12036-9D0A-2074-DB2F-9450F4AE1EB6}"/>
              </a:ext>
            </a:extLst>
          </p:cNvPr>
          <p:cNvSpPr txBox="1"/>
          <p:nvPr/>
        </p:nvSpPr>
        <p:spPr>
          <a:xfrm>
            <a:off x="286152" y="213332"/>
            <a:ext cx="1011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Cum 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sprijinim copiii în a identifica știri false?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077525-1B14-7D3E-140F-CA611E9F73C1}"/>
              </a:ext>
            </a:extLst>
          </p:cNvPr>
          <p:cNvSpPr txBox="1"/>
          <p:nvPr/>
        </p:nvSpPr>
        <p:spPr>
          <a:xfrm>
            <a:off x="629052" y="1271587"/>
            <a:ext cx="56268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0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Îmbunătățiți-le alfabetizarea digitală critică!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3A9F23-1B4E-074D-F6DE-2B9BC115BA0F}"/>
              </a:ext>
            </a:extLst>
          </p:cNvPr>
          <p:cNvSpPr txBox="1"/>
          <p:nvPr/>
        </p:nvSpPr>
        <p:spPr>
          <a:xfrm>
            <a:off x="7155656" y="960864"/>
            <a:ext cx="3512344" cy="1021556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txBody>
          <a:bodyPr wrap="square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Alfabetizarea digitală critică: Să fii atent la ceea ce citești, distribui și scrii online.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A365C6-A3B6-5193-458E-24649B2E1BDB}"/>
              </a:ext>
            </a:extLst>
          </p:cNvPr>
          <p:cNvSpPr txBox="1"/>
          <p:nvPr/>
        </p:nvSpPr>
        <p:spPr>
          <a:xfrm>
            <a:off x="629052" y="3228945"/>
            <a:ext cx="56268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0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Metoda simpla pentru a identifica știri false: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B90B0C1-33CD-A7C1-62B4-981538CF814F}"/>
              </a:ext>
            </a:extLst>
          </p:cNvPr>
          <p:cNvSpPr/>
          <p:nvPr/>
        </p:nvSpPr>
        <p:spPr>
          <a:xfrm>
            <a:off x="6400800" y="1271587"/>
            <a:ext cx="609600" cy="400110"/>
          </a:xfrm>
          <a:prstGeom prst="rightArrow">
            <a:avLst/>
          </a:prstGeom>
          <a:solidFill>
            <a:srgbClr val="DDF1FA"/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1C2499F-4B7A-F15E-47A3-48FFC41D015E}"/>
              </a:ext>
            </a:extLst>
          </p:cNvPr>
          <p:cNvSpPr/>
          <p:nvPr/>
        </p:nvSpPr>
        <p:spPr>
          <a:xfrm>
            <a:off x="1562100" y="3851552"/>
            <a:ext cx="2019300" cy="552450"/>
          </a:xfrm>
          <a:prstGeom prst="roundRect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Citește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54234A7-A6F6-18EE-9CF2-B8588CAB816B}"/>
              </a:ext>
            </a:extLst>
          </p:cNvPr>
          <p:cNvSpPr/>
          <p:nvPr/>
        </p:nvSpPr>
        <p:spPr>
          <a:xfrm>
            <a:off x="1562100" y="4762631"/>
            <a:ext cx="2019300" cy="552450"/>
          </a:xfrm>
          <a:prstGeom prst="roundRect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Verifică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E6FFA1C-C1D7-4D2E-9B55-7E02E25A6188}"/>
              </a:ext>
            </a:extLst>
          </p:cNvPr>
          <p:cNvSpPr/>
          <p:nvPr/>
        </p:nvSpPr>
        <p:spPr>
          <a:xfrm>
            <a:off x="1562100" y="5659962"/>
            <a:ext cx="2019300" cy="552450"/>
          </a:xfrm>
          <a:prstGeom prst="roundRect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Așteaptă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0C0ABC-5135-6A06-5502-0716214652B2}"/>
              </a:ext>
            </a:extLst>
          </p:cNvPr>
          <p:cNvSpPr txBox="1"/>
          <p:nvPr/>
        </p:nvSpPr>
        <p:spPr>
          <a:xfrm>
            <a:off x="1524000" y="1756992"/>
            <a:ext cx="3990573" cy="1021556"/>
          </a:xfrm>
          <a:prstGeom prst="roundRect">
            <a:avLst/>
          </a:prstGeom>
          <a:noFill/>
          <a:ln>
            <a:solidFill>
              <a:srgbClr val="312783"/>
            </a:solidFill>
          </a:ln>
        </p:spPr>
        <p:txBody>
          <a:bodyPr wrap="square">
            <a:spAutoFit/>
          </a:bodyPr>
          <a:lstStyle/>
          <a:p>
            <a:r>
              <a:rPr lang="ro-RO" sz="1800" i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În loc să le spui ceva ce au citit online este fals, încurajează-i să verifice ei înșiși exactitatea piesei.</a:t>
            </a:r>
          </a:p>
        </p:txBody>
      </p:sp>
      <p:pic>
        <p:nvPicPr>
          <p:cNvPr id="2050" name="Picture 2" descr="Digital Literacy Bootcamp">
            <a:extLst>
              <a:ext uri="{FF2B5EF4-FFF2-40B4-BE49-F238E27FC236}">
                <a16:creationId xmlns:a16="http://schemas.microsoft.com/office/drawing/2014/main" id="{396819F0-2913-0C5B-7713-F8A29D7498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553" r="14976"/>
          <a:stretch/>
        </p:blipFill>
        <p:spPr bwMode="auto">
          <a:xfrm>
            <a:off x="8963226" y="3010832"/>
            <a:ext cx="2876148" cy="340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24C9AF6-1C9D-0441-45CD-9C8D468E1AE5}"/>
              </a:ext>
            </a:extLst>
          </p:cNvPr>
          <p:cNvSpPr txBox="1"/>
          <p:nvPr/>
        </p:nvSpPr>
        <p:spPr>
          <a:xfrm>
            <a:off x="4236939" y="3923465"/>
            <a:ext cx="4070747" cy="715089"/>
          </a:xfrm>
          <a:prstGeom prst="roundRect">
            <a:avLst/>
          </a:prstGeom>
          <a:solidFill>
            <a:schemeClr val="bg1"/>
          </a:solidFill>
          <a:ln>
            <a:solidFill>
              <a:srgbClr val="312783"/>
            </a:solidFill>
          </a:ln>
        </p:spPr>
        <p:txBody>
          <a:bodyPr wrap="square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Citește toată povestea, nu numai titlul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5C2A97-8A20-50ED-DDDB-9BF8440580C0}"/>
              </a:ext>
            </a:extLst>
          </p:cNvPr>
          <p:cNvSpPr txBox="1"/>
          <p:nvPr/>
        </p:nvSpPr>
        <p:spPr>
          <a:xfrm>
            <a:off x="4220572" y="4828608"/>
            <a:ext cx="4070747" cy="408623"/>
          </a:xfrm>
          <a:prstGeom prst="roundRect">
            <a:avLst/>
          </a:prstGeom>
          <a:solidFill>
            <a:schemeClr val="bg1"/>
          </a:solidFill>
          <a:ln>
            <a:solidFill>
              <a:srgbClr val="312783"/>
            </a:solidFill>
          </a:ln>
        </p:spPr>
        <p:txBody>
          <a:bodyPr wrap="square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Folosește un </a:t>
            </a:r>
            <a:r>
              <a:rPr lang="ro-RO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check-list</a:t>
            </a:r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verificare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27F318-2DDF-D8E2-591F-C821BA64A5FB}"/>
              </a:ext>
            </a:extLst>
          </p:cNvPr>
          <p:cNvSpPr txBox="1"/>
          <p:nvPr/>
        </p:nvSpPr>
        <p:spPr>
          <a:xfrm>
            <a:off x="4236939" y="5748068"/>
            <a:ext cx="4070747" cy="408623"/>
          </a:xfrm>
          <a:prstGeom prst="roundRect">
            <a:avLst/>
          </a:prstGeom>
          <a:solidFill>
            <a:schemeClr val="bg1"/>
          </a:solidFill>
          <a:ln>
            <a:solidFill>
              <a:srgbClr val="312783"/>
            </a:solidFill>
          </a:ln>
        </p:spPr>
        <p:txBody>
          <a:bodyPr wrap="square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Așteaptă și analizează din nou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53AD81FF-91A5-C889-1329-855CC04113AB}"/>
              </a:ext>
            </a:extLst>
          </p:cNvPr>
          <p:cNvSpPr/>
          <p:nvPr/>
        </p:nvSpPr>
        <p:spPr>
          <a:xfrm>
            <a:off x="3791150" y="4032388"/>
            <a:ext cx="314125" cy="206237"/>
          </a:xfrm>
          <a:prstGeom prst="rightArrow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3C0E743F-C864-F2F0-5A1E-0A574A01E54E}"/>
              </a:ext>
            </a:extLst>
          </p:cNvPr>
          <p:cNvSpPr/>
          <p:nvPr/>
        </p:nvSpPr>
        <p:spPr>
          <a:xfrm>
            <a:off x="3758416" y="4935737"/>
            <a:ext cx="314125" cy="206237"/>
          </a:xfrm>
          <a:prstGeom prst="rightArrow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8A3605CB-5114-2D13-4502-02AFDEB7D0ED}"/>
              </a:ext>
            </a:extLst>
          </p:cNvPr>
          <p:cNvSpPr/>
          <p:nvPr/>
        </p:nvSpPr>
        <p:spPr>
          <a:xfrm>
            <a:off x="3725682" y="5839086"/>
            <a:ext cx="314125" cy="206237"/>
          </a:xfrm>
          <a:prstGeom prst="rightArrow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18980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Kid thinking Images | Free Vectors, Stock Photos &amp; PSD">
            <a:extLst>
              <a:ext uri="{FF2B5EF4-FFF2-40B4-BE49-F238E27FC236}">
                <a16:creationId xmlns:a16="http://schemas.microsoft.com/office/drawing/2014/main" id="{E6B2166A-8696-929D-B7B5-5008F1BA56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0855" y="4211611"/>
            <a:ext cx="1120686" cy="214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oogle Shape;121;p4">
            <a:extLst>
              <a:ext uri="{FF2B5EF4-FFF2-40B4-BE49-F238E27FC236}">
                <a16:creationId xmlns:a16="http://schemas.microsoft.com/office/drawing/2014/main" id="{3F9BB17F-2420-17C2-398A-8E867E3D7669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Google Shape;122;p4">
              <a:extLst>
                <a:ext uri="{FF2B5EF4-FFF2-40B4-BE49-F238E27FC236}">
                  <a16:creationId xmlns:a16="http://schemas.microsoft.com/office/drawing/2014/main" id="{477B85E8-9FEE-E1FB-C347-82A209E2C003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4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A6AE7082-FB27-B583-0BFB-AC1A1C0124B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Rectangle: Folded Corner 4">
            <a:extLst>
              <a:ext uri="{FF2B5EF4-FFF2-40B4-BE49-F238E27FC236}">
                <a16:creationId xmlns:a16="http://schemas.microsoft.com/office/drawing/2014/main" id="{FA4AAFA2-A63F-1475-ACDA-0AB2E3526C57}"/>
              </a:ext>
            </a:extLst>
          </p:cNvPr>
          <p:cNvSpPr/>
          <p:nvPr/>
        </p:nvSpPr>
        <p:spPr>
          <a:xfrm>
            <a:off x="2752725" y="1116599"/>
            <a:ext cx="7391400" cy="5162550"/>
          </a:xfrm>
          <a:prstGeom prst="foldedCorner">
            <a:avLst>
              <a:gd name="adj" fmla="val 10364"/>
            </a:avLst>
          </a:prstGeom>
          <a:solidFill>
            <a:srgbClr val="DDF1FA"/>
          </a:solidFill>
          <a:ln w="3175">
            <a:solidFill>
              <a:srgbClr val="312783"/>
            </a:solidFill>
          </a:ln>
          <a:effectLst>
            <a:outerShdw blurRad="1524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ro-RO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Checklist</a:t>
            </a:r>
            <a:endParaRPr lang="ro-RO" sz="32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o-RO" sz="20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Cine a scris-o?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o-RO" sz="20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Pentru cine este scris?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o-RO" sz="20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Este aceasta o piesă de conținut promovată sau plătită?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o-RO" sz="20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Promovează un anumit punct de vedere?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o-RO" sz="20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 face să simți ceva (furios, fericit, trist?)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o-RO" sz="20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Îl poți găsi pe un site de renume?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o-RO" sz="20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 ce alte site-uri are legătură?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o-RO" sz="20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Există greșeli de scriere sau alte erori în conținut?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o-RO" sz="20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Verificați data</a:t>
            </a:r>
          </a:p>
        </p:txBody>
      </p:sp>
      <p:pic>
        <p:nvPicPr>
          <p:cNvPr id="5122" name="Picture 2" descr="Purchaser Checklist - First Point Group - Your Partner for Finance">
            <a:extLst>
              <a:ext uri="{FF2B5EF4-FFF2-40B4-BE49-F238E27FC236}">
                <a16:creationId xmlns:a16="http://schemas.microsoft.com/office/drawing/2014/main" id="{124A8B49-2EF5-CE83-592C-ECBDC61FA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11863">
            <a:off x="9120189" y="547365"/>
            <a:ext cx="3090862" cy="2062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045083-FA03-C351-A5E5-679AB3FF261C}"/>
              </a:ext>
            </a:extLst>
          </p:cNvPr>
          <p:cNvSpPr txBox="1"/>
          <p:nvPr/>
        </p:nvSpPr>
        <p:spPr>
          <a:xfrm>
            <a:off x="276827" y="140569"/>
            <a:ext cx="5421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Acest </a:t>
            </a:r>
            <a:r>
              <a:rPr lang="ro-RO" sz="2000" dirty="0" err="1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checklist</a:t>
            </a:r>
            <a:r>
              <a:rPr lang="ro-RO" sz="20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ajută copiii (și nu numai) să verifice informații din spațiul online</a:t>
            </a:r>
          </a:p>
        </p:txBody>
      </p:sp>
      <p:pic>
        <p:nvPicPr>
          <p:cNvPr id="8" name="Picture 4" descr="Kid thinking Images | Free Vectors, Stock Photos &amp; PSD">
            <a:extLst>
              <a:ext uri="{FF2B5EF4-FFF2-40B4-BE49-F238E27FC236}">
                <a16:creationId xmlns:a16="http://schemas.microsoft.com/office/drawing/2014/main" id="{E2592F19-2D2A-4A79-94A9-2D1311D174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1437" y="991238"/>
            <a:ext cx="1446486" cy="209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Kid thinking Images | Free Vectors, Stock Photos &amp; PSD">
            <a:extLst>
              <a:ext uri="{FF2B5EF4-FFF2-40B4-BE49-F238E27FC236}">
                <a16:creationId xmlns:a16="http://schemas.microsoft.com/office/drawing/2014/main" id="{61BD78ED-90B5-6958-7113-A8A09F2B6C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49562" y="2792991"/>
            <a:ext cx="916722" cy="211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526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21;p4">
            <a:extLst>
              <a:ext uri="{FF2B5EF4-FFF2-40B4-BE49-F238E27FC236}">
                <a16:creationId xmlns:a16="http://schemas.microsoft.com/office/drawing/2014/main" id="{1D103F0A-10A9-8726-5589-75BAE9350EF0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5" name="Google Shape;122;p4">
              <a:extLst>
                <a:ext uri="{FF2B5EF4-FFF2-40B4-BE49-F238E27FC236}">
                  <a16:creationId xmlns:a16="http://schemas.microsoft.com/office/drawing/2014/main" id="{C2C4F723-D310-DCAE-7C0B-48827BD64F02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6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AD734C10-4384-931F-E2EF-08BA01B2F549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178156B-C3AE-4E72-47A6-033489D50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058717"/>
            <a:ext cx="6282582" cy="5145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1E84D6-EAA3-DCD8-4730-B6F887CD8B71}"/>
              </a:ext>
            </a:extLst>
          </p:cNvPr>
          <p:cNvSpPr txBox="1"/>
          <p:nvPr/>
        </p:nvSpPr>
        <p:spPr>
          <a:xfrm>
            <a:off x="286151" y="213332"/>
            <a:ext cx="11439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Reverse </a:t>
            </a:r>
            <a:r>
              <a:rPr lang="ro-RO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image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o-RO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search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– Un instrument de verificare </a:t>
            </a:r>
          </a:p>
        </p:txBody>
      </p:sp>
      <p:pic>
        <p:nvPicPr>
          <p:cNvPr id="11" name="Picture 10" descr="A picture containing outdoor, ground&#10;&#10;Description automatically generated">
            <a:extLst>
              <a:ext uri="{FF2B5EF4-FFF2-40B4-BE49-F238E27FC236}">
                <a16:creationId xmlns:a16="http://schemas.microsoft.com/office/drawing/2014/main" id="{9AE67BA8-FC37-6826-F2EC-FDFEE7A8B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308" y="2600325"/>
            <a:ext cx="3041110" cy="2970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allout: Bent Line 11">
            <a:extLst>
              <a:ext uri="{FF2B5EF4-FFF2-40B4-BE49-F238E27FC236}">
                <a16:creationId xmlns:a16="http://schemas.microsoft.com/office/drawing/2014/main" id="{9D751183-07D5-0238-8DAD-CF79E4D44B87}"/>
              </a:ext>
            </a:extLst>
          </p:cNvPr>
          <p:cNvSpPr/>
          <p:nvPr/>
        </p:nvSpPr>
        <p:spPr>
          <a:xfrm>
            <a:off x="8667997" y="1058717"/>
            <a:ext cx="2465421" cy="121775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3426"/>
              <a:gd name="adj6" fmla="val -16600"/>
            </a:avLst>
          </a:prstGeom>
          <a:solidFill>
            <a:srgbClr val="DDF1FA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Poza</a:t>
            </a:r>
            <a:r>
              <a:rPr lang="de-AT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de-AT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din</a:t>
            </a:r>
            <a:r>
              <a:rPr lang="de-AT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de-AT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Siria</a:t>
            </a:r>
            <a:r>
              <a:rPr lang="de-AT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publicată pe mai multe situri cu explicația că prezintă un presupus copil orfan dormind la mormintele părinților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0987C6F-A14D-2827-54CC-29D6DC0182FB}"/>
              </a:ext>
            </a:extLst>
          </p:cNvPr>
          <p:cNvSpPr/>
          <p:nvPr/>
        </p:nvSpPr>
        <p:spPr>
          <a:xfrm>
            <a:off x="4981576" y="3000375"/>
            <a:ext cx="495300" cy="4286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4" name="Callout: Bent Line 13">
            <a:extLst>
              <a:ext uri="{FF2B5EF4-FFF2-40B4-BE49-F238E27FC236}">
                <a16:creationId xmlns:a16="http://schemas.microsoft.com/office/drawing/2014/main" id="{F6D5544E-4D84-12F3-20CD-4D58206644D6}"/>
              </a:ext>
            </a:extLst>
          </p:cNvPr>
          <p:cNvSpPr/>
          <p:nvPr/>
        </p:nvSpPr>
        <p:spPr>
          <a:xfrm>
            <a:off x="2028825" y="1847850"/>
            <a:ext cx="3571875" cy="323850"/>
          </a:xfrm>
          <a:prstGeom prst="borderCallout2">
            <a:avLst>
              <a:gd name="adj1" fmla="val 18750"/>
              <a:gd name="adj2" fmla="val -1933"/>
              <a:gd name="adj3" fmla="val 18750"/>
              <a:gd name="adj4" fmla="val -16667"/>
              <a:gd name="adj5" fmla="val -99265"/>
              <a:gd name="adj6" fmla="val -13600"/>
            </a:avLst>
          </a:prstGeom>
          <a:solidFill>
            <a:srgbClr val="312783"/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images.google.com</a:t>
            </a: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9AA0AA-E9C6-670D-E568-244E494EE3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803429" y="3359085"/>
            <a:ext cx="356294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74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21;p4">
            <a:extLst>
              <a:ext uri="{FF2B5EF4-FFF2-40B4-BE49-F238E27FC236}">
                <a16:creationId xmlns:a16="http://schemas.microsoft.com/office/drawing/2014/main" id="{D0A32923-41CE-0C35-E162-E2D67B47CDE8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4" name="Google Shape;122;p4">
              <a:extLst>
                <a:ext uri="{FF2B5EF4-FFF2-40B4-BE49-F238E27FC236}">
                  <a16:creationId xmlns:a16="http://schemas.microsoft.com/office/drawing/2014/main" id="{BAF23882-F930-06FC-4E4A-B04E9247A121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5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93E5F489-EBF5-4F87-6B5C-E5A4B10EF5B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4C56181-1A5A-A69A-1F9B-7CC63BF74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058717"/>
            <a:ext cx="6282582" cy="5145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3A0B41-1809-E2AC-8444-F6924ECBE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501" y="2257425"/>
            <a:ext cx="5008236" cy="3134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84C6FA4E-8BC7-9F2F-C473-F6F84160F287}"/>
              </a:ext>
            </a:extLst>
          </p:cNvPr>
          <p:cNvSpPr/>
          <p:nvPr/>
        </p:nvSpPr>
        <p:spPr>
          <a:xfrm>
            <a:off x="4162425" y="3895725"/>
            <a:ext cx="933449" cy="4286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E59FDB2D-56F8-3A2C-DEDF-7437D6A73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984279" y="4254435"/>
            <a:ext cx="356294" cy="40005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F66D702-8D15-8235-5F33-4335370B8B44}"/>
              </a:ext>
            </a:extLst>
          </p:cNvPr>
          <p:cNvSpPr/>
          <p:nvPr/>
        </p:nvSpPr>
        <p:spPr>
          <a:xfrm>
            <a:off x="7089379" y="4254435"/>
            <a:ext cx="774324" cy="7334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0306747E-B3EC-4B37-A4ED-0136A8CCA0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922509" y="4800507"/>
            <a:ext cx="333740" cy="3747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7CBE96C-8D14-1CD1-1E68-A38648BEF07E}"/>
              </a:ext>
            </a:extLst>
          </p:cNvPr>
          <p:cNvSpPr txBox="1"/>
          <p:nvPr/>
        </p:nvSpPr>
        <p:spPr>
          <a:xfrm>
            <a:off x="286151" y="213332"/>
            <a:ext cx="11439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Reverse </a:t>
            </a:r>
            <a:r>
              <a:rPr lang="ro-RO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image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o-RO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search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– Un instrument de verificare </a:t>
            </a:r>
          </a:p>
        </p:txBody>
      </p:sp>
    </p:spTree>
    <p:extLst>
      <p:ext uri="{BB962C8B-B14F-4D97-AF65-F5344CB8AC3E}">
        <p14:creationId xmlns:p14="http://schemas.microsoft.com/office/powerpoint/2010/main" val="2104604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6F6386-5066-2252-AE64-C144D43B6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078083"/>
            <a:ext cx="6258934" cy="5125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Google Shape;121;p4">
            <a:extLst>
              <a:ext uri="{FF2B5EF4-FFF2-40B4-BE49-F238E27FC236}">
                <a16:creationId xmlns:a16="http://schemas.microsoft.com/office/drawing/2014/main" id="{285598B8-10FE-4379-14CF-A80ABBAB80C2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7" name="Google Shape;122;p4">
              <a:extLst>
                <a:ext uri="{FF2B5EF4-FFF2-40B4-BE49-F238E27FC236}">
                  <a16:creationId xmlns:a16="http://schemas.microsoft.com/office/drawing/2014/main" id="{D5B4C27F-FFDB-AE11-FDB6-6BBA35999DF2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</a:t>
              </a:r>
              <a:r>
                <a:rPr lang="de-AT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5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8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0AB1CD07-E40D-1A70-1866-16837E036F8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9BD6D2E-A56D-3F6D-AA9B-8B8879E25E79}"/>
              </a:ext>
            </a:extLst>
          </p:cNvPr>
          <p:cNvSpPr txBox="1"/>
          <p:nvPr/>
        </p:nvSpPr>
        <p:spPr>
          <a:xfrm>
            <a:off x="286151" y="213332"/>
            <a:ext cx="11439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Reverse </a:t>
            </a:r>
            <a:r>
              <a:rPr lang="ro-RO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image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o-RO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search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– Un instrument de verificare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0FC981D-31FF-016F-6111-2EB646A7FD73}"/>
              </a:ext>
            </a:extLst>
          </p:cNvPr>
          <p:cNvGrpSpPr/>
          <p:nvPr/>
        </p:nvGrpSpPr>
        <p:grpSpPr>
          <a:xfrm>
            <a:off x="7065237" y="1078083"/>
            <a:ext cx="4944409" cy="5125737"/>
            <a:chOff x="7131912" y="1107932"/>
            <a:chExt cx="4985566" cy="5168403"/>
          </a:xfrm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BBE3625-D8B8-6EC2-C5DE-46CE296922E2}"/>
                </a:ext>
              </a:extLst>
            </p:cNvPr>
            <p:cNvSpPr/>
            <p:nvPr/>
          </p:nvSpPr>
          <p:spPr>
            <a:xfrm>
              <a:off x="7131912" y="1107932"/>
              <a:ext cx="4985566" cy="516840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3127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826B820-99AC-6FF7-08E6-D7F406F81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1912" y="1107932"/>
              <a:ext cx="4985566" cy="44507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B0E3AAF-A815-9470-AC05-2443C461A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65287" y="1579211"/>
              <a:ext cx="4431438" cy="46971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8908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2385</TotalTime>
  <Words>942</Words>
  <Application>Microsoft Office PowerPoint</Application>
  <PresentationFormat>Widescreen</PresentationFormat>
  <Paragraphs>125</Paragraphs>
  <Slides>18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Open Sans Light</vt:lpstr>
      <vt:lpstr>Open Sans SemiBold</vt:lpstr>
      <vt:lpstr>Arial</vt:lpstr>
      <vt:lpstr>Calibri</vt:lpstr>
      <vt:lpstr>Open Sans ExtraBold</vt:lpstr>
      <vt:lpstr>Wingdings</vt:lpstr>
      <vt:lpstr>Open Sans ExtraBold</vt:lpstr>
      <vt:lpstr>Open Sans</vt:lpstr>
      <vt:lpstr>Open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Hackl</dc:creator>
  <cp:lastModifiedBy>Thomas Hackl</cp:lastModifiedBy>
  <cp:revision>25</cp:revision>
  <dcterms:created xsi:type="dcterms:W3CDTF">2022-02-09T06:40:23Z</dcterms:created>
  <dcterms:modified xsi:type="dcterms:W3CDTF">2026-09-08T06:45:49Z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1.0.1.2417</vt:lpwstr>
  </property>
</Properties>
</file>