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52"/>
  </p:notesMasterIdLst>
  <p:sldIdLst>
    <p:sldId id="256" r:id="rId2"/>
    <p:sldId id="275" r:id="rId3"/>
    <p:sldId id="274" r:id="rId4"/>
    <p:sldId id="276" r:id="rId5"/>
    <p:sldId id="277" r:id="rId6"/>
    <p:sldId id="279" r:id="rId7"/>
    <p:sldId id="280" r:id="rId8"/>
    <p:sldId id="281" r:id="rId9"/>
    <p:sldId id="282" r:id="rId10"/>
    <p:sldId id="283" r:id="rId11"/>
    <p:sldId id="288" r:id="rId12"/>
    <p:sldId id="287" r:id="rId13"/>
    <p:sldId id="284" r:id="rId14"/>
    <p:sldId id="326" r:id="rId15"/>
    <p:sldId id="306" r:id="rId16"/>
    <p:sldId id="286" r:id="rId17"/>
    <p:sldId id="290" r:id="rId18"/>
    <p:sldId id="292" r:id="rId19"/>
    <p:sldId id="293" r:id="rId20"/>
    <p:sldId id="294" r:id="rId21"/>
    <p:sldId id="295" r:id="rId22"/>
    <p:sldId id="296" r:id="rId23"/>
    <p:sldId id="297" r:id="rId24"/>
    <p:sldId id="298" r:id="rId25"/>
    <p:sldId id="299" r:id="rId26"/>
    <p:sldId id="300" r:id="rId27"/>
    <p:sldId id="301" r:id="rId28"/>
    <p:sldId id="302" r:id="rId29"/>
    <p:sldId id="303" r:id="rId30"/>
    <p:sldId id="304" r:id="rId31"/>
    <p:sldId id="305" r:id="rId32"/>
    <p:sldId id="307" r:id="rId33"/>
    <p:sldId id="308" r:id="rId34"/>
    <p:sldId id="309" r:id="rId35"/>
    <p:sldId id="310" r:id="rId36"/>
    <p:sldId id="311" r:id="rId37"/>
    <p:sldId id="312" r:id="rId38"/>
    <p:sldId id="313" r:id="rId39"/>
    <p:sldId id="314" r:id="rId40"/>
    <p:sldId id="315" r:id="rId41"/>
    <p:sldId id="316" r:id="rId42"/>
    <p:sldId id="317" r:id="rId43"/>
    <p:sldId id="318" r:id="rId44"/>
    <p:sldId id="323" r:id="rId45"/>
    <p:sldId id="322" r:id="rId46"/>
    <p:sldId id="319" r:id="rId47"/>
    <p:sldId id="320" r:id="rId48"/>
    <p:sldId id="321" r:id="rId49"/>
    <p:sldId id="324" r:id="rId50"/>
    <p:sldId id="325" r:id="rId51"/>
  </p:sldIdLst>
  <p:sldSz cx="12192000" cy="6858000"/>
  <p:notesSz cx="6858000" cy="9144000"/>
  <p:embeddedFontLst>
    <p:embeddedFont>
      <p:font typeface="Open Sans ExtraBold" pitchFamily="2" charset="0"/>
      <p:bold r:id="rId53"/>
      <p:boldItalic r:id="rId54"/>
    </p:embeddedFont>
    <p:embeddedFont>
      <p:font typeface="Open Sans ExtraBold" pitchFamily="2" charset="0"/>
      <p:bold r:id="rId53"/>
      <p:boldItalic r:id="rId54"/>
    </p:embeddedFont>
    <p:embeddedFont>
      <p:font typeface="Open Sans Light" pitchFamily="2" charset="0"/>
      <p:regular r:id="rId55"/>
      <p:bold r:id="rId56"/>
      <p:italic r:id="rId57"/>
      <p:boldItalic r:id="rId58"/>
    </p:embeddedFont>
    <p:embeddedFont>
      <p:font typeface="Open Sans SemiBold" pitchFamily="2" charset="0"/>
      <p:regular r:id="rId59"/>
      <p:bold r:id="rId60"/>
      <p:italic r:id="rId61"/>
      <p:boldItalic r:id="rId62"/>
    </p:embeddedFont>
    <p:embeddedFont>
      <p:font typeface="Open Sans SemiBold" pitchFamily="2" charset="0"/>
      <p:regular r:id="rId59"/>
      <p:bold r:id="rId60"/>
      <p:italic r:id="rId61"/>
      <p:boldItalic r:id="rId6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1" roundtripDataSignature="AMtx7mg5KWC2D2IrA2yoEDiUWIhtZDe0g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2783"/>
    <a:srgbClr val="DDF1FA"/>
    <a:srgbClr val="F96161"/>
    <a:srgbClr val="009FE3"/>
    <a:srgbClr val="FDBFBF"/>
    <a:srgbClr val="2F52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0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3.fntdata"/><Relationship Id="rId7" Type="http://schemas.openxmlformats.org/officeDocument/2006/relationships/slide" Target="slides/slide6.xml"/><Relationship Id="rId71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font" Target="fonts/font9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2.fntdata"/><Relationship Id="rId62" Type="http://schemas.openxmlformats.org/officeDocument/2006/relationships/font" Target="fonts/font10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5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60" Type="http://schemas.openxmlformats.org/officeDocument/2006/relationships/font" Target="fonts/font8.fntdata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Google%20Drive\Project%20Secours%20Catholique\Implementare\Baseline\Rezultate%20copii_1606202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Google%20Drive\Project%20Secours%20Catholique\Implementare\Baseline\Rezultate%20copii_1606202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Google%20Drive\Project%20Secours%20Catholique\Implementare\Baseline\Rezultate%20copii_1606202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2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pPr>
            <a:r>
              <a:rPr lang="de-AT" sz="20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Am </a:t>
            </a:r>
            <a:r>
              <a:rPr lang="de-AT" sz="20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fost</a:t>
            </a:r>
            <a:r>
              <a:rPr lang="de-AT" sz="20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de-AT" sz="20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contactat</a:t>
            </a:r>
            <a:r>
              <a:rPr lang="de-AT" sz="20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de </a:t>
            </a:r>
            <a:r>
              <a:rPr lang="de-AT" sz="20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persoane</a:t>
            </a:r>
            <a:r>
              <a:rPr lang="de-AT" sz="20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de-AT" sz="20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necunoscute</a:t>
            </a:r>
            <a:endParaRPr lang="ro-RO" sz="2000" dirty="0">
              <a:solidFill>
                <a:srgbClr val="31278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2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defRPr>
          </a:pPr>
          <a:endParaRPr lang="ro-RO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'Persoane necunoscute'!$W$7</c:f>
              <c:strCache>
                <c:ptCount val="1"/>
                <c:pt idx="0">
                  <c:v>7-10 ani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cat>
            <c:strRef>
              <c:f>'Persoane necunoscute'!$X$6:$AA$6</c:f>
              <c:strCache>
                <c:ptCount val="4"/>
                <c:pt idx="0">
                  <c:v>fete</c:v>
                </c:pt>
                <c:pt idx="1">
                  <c:v>băieți</c:v>
                </c:pt>
                <c:pt idx="3">
                  <c:v>total</c:v>
                </c:pt>
              </c:strCache>
            </c:strRef>
          </c:cat>
          <c:val>
            <c:numRef>
              <c:f>'Persoane necunoscute'!$X$7:$AA$7</c:f>
              <c:numCache>
                <c:formatCode>0%</c:formatCode>
                <c:ptCount val="4"/>
                <c:pt idx="0">
                  <c:v>0.3</c:v>
                </c:pt>
                <c:pt idx="1">
                  <c:v>0.34375</c:v>
                </c:pt>
                <c:pt idx="3">
                  <c:v>0.32038834951456308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17-4DDC-B5E3-2291EEF5003D}"/>
            </c:ext>
          </c:extLst>
        </c:ser>
        <c:ser>
          <c:idx val="1"/>
          <c:order val="1"/>
          <c:tx>
            <c:strRef>
              <c:f>'Persoane necunoscute'!$W$8</c:f>
              <c:strCache>
                <c:ptCount val="1"/>
                <c:pt idx="0">
                  <c:v>11-14 ani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cat>
            <c:strRef>
              <c:f>'Persoane necunoscute'!$X$6:$AA$6</c:f>
              <c:strCache>
                <c:ptCount val="4"/>
                <c:pt idx="0">
                  <c:v>fete</c:v>
                </c:pt>
                <c:pt idx="1">
                  <c:v>băieți</c:v>
                </c:pt>
                <c:pt idx="3">
                  <c:v>total</c:v>
                </c:pt>
              </c:strCache>
            </c:strRef>
          </c:cat>
          <c:val>
            <c:numRef>
              <c:f>'Persoane necunoscute'!$X$8:$AA$8</c:f>
              <c:numCache>
                <c:formatCode>0%</c:formatCode>
                <c:ptCount val="4"/>
                <c:pt idx="0">
                  <c:v>0.52238805970149249</c:v>
                </c:pt>
                <c:pt idx="1">
                  <c:v>0.41250000000000003</c:v>
                </c:pt>
                <c:pt idx="3">
                  <c:v>0.4625850340136054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17-4DDC-B5E3-2291EEF500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9193424"/>
        <c:axId val="39197584"/>
        <c:axId val="0"/>
      </c:bar3DChart>
      <c:catAx>
        <c:axId val="39193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39197584"/>
        <c:crosses val="autoZero"/>
        <c:auto val="1"/>
        <c:lblAlgn val="ctr"/>
        <c:lblOffset val="100"/>
        <c:noMultiLvlLbl val="0"/>
      </c:catAx>
      <c:valAx>
        <c:axId val="3919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pPr>
            <a:endParaRPr lang="ro-RO"/>
          </a:p>
        </c:txPr>
        <c:crossAx val="3919342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bg1">
                <a:lumMod val="6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pPr>
            <a:endParaRPr lang="ro-RO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DDF1FA"/>
    </a:solidFill>
    <a:ln w="3175">
      <a:solidFill>
        <a:srgbClr val="312783"/>
      </a:solidFill>
    </a:ln>
    <a:effectLst>
      <a:outerShdw blurRad="127000" dist="88900" algn="l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pPr>
            <a:r>
              <a:rPr lang="ro-RO" sz="2400" b="1" i="0" u="none" strike="noStrike" baseline="0">
                <a:solidFill>
                  <a:srgbClr val="312783"/>
                </a:solidFill>
                <a:effectLst/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Ce crezi că trebuie făcut când o persoană necunoscută te contactează pe internet?</a:t>
            </a:r>
            <a:endParaRPr lang="ro-RO" sz="2400">
              <a:solidFill>
                <a:srgbClr val="31278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rgbClr val="31278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defRPr>
          </a:pPr>
          <a:endParaRPr lang="ro-RO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'contactare - reactie'!$J$3:$J$4</c:f>
              <c:strCache>
                <c:ptCount val="2"/>
                <c:pt idx="0">
                  <c:v>fete</c:v>
                </c:pt>
                <c:pt idx="1">
                  <c:v>7-10 ani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cat>
            <c:strRef>
              <c:f>'contactare - reactie'!$A$5:$A$10</c:f>
              <c:strCache>
                <c:ptCount val="6"/>
                <c:pt idx="0">
                  <c:v>Ignor</c:v>
                </c:pt>
                <c:pt idx="1">
                  <c:v>Răspund ca să văd despre ce este vorba</c:v>
                </c:pt>
                <c:pt idx="2">
                  <c:v>Transmit să mă lasă în pace</c:v>
                </c:pt>
                <c:pt idx="3">
                  <c:v>Informez pe părinții mei</c:v>
                </c:pt>
                <c:pt idx="4">
                  <c:v>Spun la învățătoarea mea sau la un profesor</c:v>
                </c:pt>
                <c:pt idx="5">
                  <c:v>Spun la centru Caritas</c:v>
                </c:pt>
              </c:strCache>
            </c:strRef>
          </c:cat>
          <c:val>
            <c:numRef>
              <c:f>'contactare - reactie'!$J$5:$J$10</c:f>
              <c:numCache>
                <c:formatCode>0%</c:formatCode>
                <c:ptCount val="6"/>
                <c:pt idx="0">
                  <c:v>0.39999999999999997</c:v>
                </c:pt>
                <c:pt idx="1">
                  <c:v>3.6363636363636362E-2</c:v>
                </c:pt>
                <c:pt idx="2">
                  <c:v>0.15454545454545454</c:v>
                </c:pt>
                <c:pt idx="3">
                  <c:v>0.80909090909090908</c:v>
                </c:pt>
                <c:pt idx="4">
                  <c:v>0.13636363636363635</c:v>
                </c:pt>
                <c:pt idx="5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69-495D-8D2C-DF6B37D63F2A}"/>
            </c:ext>
          </c:extLst>
        </c:ser>
        <c:ser>
          <c:idx val="1"/>
          <c:order val="1"/>
          <c:tx>
            <c:strRef>
              <c:f>'contactare - reactie'!$K$3:$K$4</c:f>
              <c:strCache>
                <c:ptCount val="2"/>
                <c:pt idx="0">
                  <c:v>fete</c:v>
                </c:pt>
                <c:pt idx="1">
                  <c:v>11-14 ani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cat>
            <c:strRef>
              <c:f>'contactare - reactie'!$A$5:$A$10</c:f>
              <c:strCache>
                <c:ptCount val="6"/>
                <c:pt idx="0">
                  <c:v>Ignor</c:v>
                </c:pt>
                <c:pt idx="1">
                  <c:v>Răspund ca să văd despre ce este vorba</c:v>
                </c:pt>
                <c:pt idx="2">
                  <c:v>Transmit să mă lasă în pace</c:v>
                </c:pt>
                <c:pt idx="3">
                  <c:v>Informez pe părinții mei</c:v>
                </c:pt>
                <c:pt idx="4">
                  <c:v>Spun la învățătoarea mea sau la un profesor</c:v>
                </c:pt>
                <c:pt idx="5">
                  <c:v>Spun la centru Caritas</c:v>
                </c:pt>
              </c:strCache>
            </c:strRef>
          </c:cat>
          <c:val>
            <c:numRef>
              <c:f>'contactare - reactie'!$K$5:$K$10</c:f>
              <c:numCache>
                <c:formatCode>0%</c:formatCode>
                <c:ptCount val="6"/>
                <c:pt idx="0">
                  <c:v>0.5074626865671642</c:v>
                </c:pt>
                <c:pt idx="1">
                  <c:v>0.17910447761194029</c:v>
                </c:pt>
                <c:pt idx="2">
                  <c:v>0.2537313432835821</c:v>
                </c:pt>
                <c:pt idx="3">
                  <c:v>0.53731343283582089</c:v>
                </c:pt>
                <c:pt idx="4">
                  <c:v>0.1044776119402985</c:v>
                </c:pt>
                <c:pt idx="5">
                  <c:v>0.19402985074626866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69-495D-8D2C-DF6B37D63F2A}"/>
            </c:ext>
          </c:extLst>
        </c:ser>
        <c:ser>
          <c:idx val="2"/>
          <c:order val="2"/>
          <c:tx>
            <c:strRef>
              <c:f>'contactare - reactie'!$L$3:$L$4</c:f>
              <c:strCache>
                <c:ptCount val="2"/>
                <c:pt idx="0">
                  <c:v>baieti</c:v>
                </c:pt>
                <c:pt idx="1">
                  <c:v>7-10 ani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cat>
            <c:strRef>
              <c:f>'contactare - reactie'!$A$5:$A$10</c:f>
              <c:strCache>
                <c:ptCount val="6"/>
                <c:pt idx="0">
                  <c:v>Ignor</c:v>
                </c:pt>
                <c:pt idx="1">
                  <c:v>Răspund ca să văd despre ce este vorba</c:v>
                </c:pt>
                <c:pt idx="2">
                  <c:v>Transmit să mă lasă în pace</c:v>
                </c:pt>
                <c:pt idx="3">
                  <c:v>Informez pe părinții mei</c:v>
                </c:pt>
                <c:pt idx="4">
                  <c:v>Spun la învățătoarea mea sau la un profesor</c:v>
                </c:pt>
                <c:pt idx="5">
                  <c:v>Spun la centru Caritas</c:v>
                </c:pt>
              </c:strCache>
            </c:strRef>
          </c:cat>
          <c:val>
            <c:numRef>
              <c:f>'contactare - reactie'!$L$5:$L$10</c:f>
              <c:numCache>
                <c:formatCode>0%</c:formatCode>
                <c:ptCount val="6"/>
                <c:pt idx="0">
                  <c:v>0.375</c:v>
                </c:pt>
                <c:pt idx="1">
                  <c:v>0.10416666666666666</c:v>
                </c:pt>
                <c:pt idx="2">
                  <c:v>0.13541666666666666</c:v>
                </c:pt>
                <c:pt idx="3">
                  <c:v>0.70833333333333326</c:v>
                </c:pt>
                <c:pt idx="4">
                  <c:v>0.16666666666666666</c:v>
                </c:pt>
                <c:pt idx="5">
                  <c:v>0.38541666666666663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469-495D-8D2C-DF6B37D63F2A}"/>
            </c:ext>
          </c:extLst>
        </c:ser>
        <c:ser>
          <c:idx val="3"/>
          <c:order val="3"/>
          <c:tx>
            <c:strRef>
              <c:f>'contactare - reactie'!$M$3:$M$4</c:f>
              <c:strCache>
                <c:ptCount val="2"/>
                <c:pt idx="0">
                  <c:v>baieti</c:v>
                </c:pt>
                <c:pt idx="1">
                  <c:v>11-14 ani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cat>
            <c:strRef>
              <c:f>'contactare - reactie'!$A$5:$A$10</c:f>
              <c:strCache>
                <c:ptCount val="6"/>
                <c:pt idx="0">
                  <c:v>Ignor</c:v>
                </c:pt>
                <c:pt idx="1">
                  <c:v>Răspund ca să văd despre ce este vorba</c:v>
                </c:pt>
                <c:pt idx="2">
                  <c:v>Transmit să mă lasă în pace</c:v>
                </c:pt>
                <c:pt idx="3">
                  <c:v>Informez pe părinții mei</c:v>
                </c:pt>
                <c:pt idx="4">
                  <c:v>Spun la învățătoarea mea sau la un profesor</c:v>
                </c:pt>
                <c:pt idx="5">
                  <c:v>Spun la centru Caritas</c:v>
                </c:pt>
              </c:strCache>
            </c:strRef>
          </c:cat>
          <c:val>
            <c:numRef>
              <c:f>'contactare - reactie'!$M$5:$M$10</c:f>
              <c:numCache>
                <c:formatCode>0%</c:formatCode>
                <c:ptCount val="6"/>
                <c:pt idx="0">
                  <c:v>0.45</c:v>
                </c:pt>
                <c:pt idx="1">
                  <c:v>0.125</c:v>
                </c:pt>
                <c:pt idx="2">
                  <c:v>0.16250000000000001</c:v>
                </c:pt>
                <c:pt idx="3">
                  <c:v>0.85000000000000009</c:v>
                </c:pt>
                <c:pt idx="4">
                  <c:v>0.2</c:v>
                </c:pt>
                <c:pt idx="5">
                  <c:v>0.46250000000000002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469-495D-8D2C-DF6B37D63F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3473024"/>
        <c:axId val="183470528"/>
        <c:axId val="0"/>
      </c:bar3DChart>
      <c:catAx>
        <c:axId val="183473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83470528"/>
        <c:crosses val="autoZero"/>
        <c:auto val="1"/>
        <c:lblAlgn val="ctr"/>
        <c:lblOffset val="100"/>
        <c:noMultiLvlLbl val="0"/>
      </c:catAx>
      <c:valAx>
        <c:axId val="183470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pPr>
            <a:endParaRPr lang="ro-RO"/>
          </a:p>
        </c:txPr>
        <c:crossAx val="18347302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bg1">
                <a:lumMod val="50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lang="en-US" sz="1600" b="0" i="0" u="none" strike="noStrike" kern="1200" baseline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pPr>
            <a:endParaRPr lang="ro-RO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DDF1FA"/>
    </a:solidFill>
    <a:ln>
      <a:solidFill>
        <a:srgbClr val="312783"/>
      </a:solidFill>
    </a:ln>
    <a:effectLst>
      <a:outerShdw blurRad="114300" dist="127000" dir="2700000" algn="tl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defRPr>
            </a:pPr>
            <a:r>
              <a:rPr lang="de-AT" sz="200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Cum ar trebui s</a:t>
            </a:r>
            <a:r>
              <a:rPr lang="ro-RO" sz="200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ă reacționez, când sunt contactat de o persoană necunoscută?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rgbClr val="31278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defRPr>
          </a:pPr>
          <a:endParaRPr lang="ro-RO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'contactare - reactie'!$E$39</c:f>
              <c:strCache>
                <c:ptCount val="1"/>
                <c:pt idx="0">
                  <c:v>Contactati de persoane străine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cat>
            <c:strRef>
              <c:f>'contactare - reactie'!$A$40:$A$45</c:f>
              <c:strCache>
                <c:ptCount val="6"/>
                <c:pt idx="0">
                  <c:v>Ignor</c:v>
                </c:pt>
                <c:pt idx="1">
                  <c:v>Răspund ca să văd despre ce este vorba</c:v>
                </c:pt>
                <c:pt idx="2">
                  <c:v>Transmit să mă lasă în pace</c:v>
                </c:pt>
                <c:pt idx="3">
                  <c:v>Informez pe părinții mei</c:v>
                </c:pt>
                <c:pt idx="4">
                  <c:v>Spun la învățătoarea mea sau la un profesor</c:v>
                </c:pt>
                <c:pt idx="5">
                  <c:v>Spun la centru Caritas</c:v>
                </c:pt>
              </c:strCache>
            </c:strRef>
          </c:cat>
          <c:val>
            <c:numRef>
              <c:f>'contactare - reactie'!$E$40:$E$45</c:f>
              <c:numCache>
                <c:formatCode>0%</c:formatCode>
                <c:ptCount val="6"/>
                <c:pt idx="0">
                  <c:v>0.47552447552447552</c:v>
                </c:pt>
                <c:pt idx="1">
                  <c:v>0.21678321678321677</c:v>
                </c:pt>
                <c:pt idx="2">
                  <c:v>0.30069930069930068</c:v>
                </c:pt>
                <c:pt idx="3">
                  <c:v>0.49650349650349651</c:v>
                </c:pt>
                <c:pt idx="4">
                  <c:v>7.6923076923076927E-2</c:v>
                </c:pt>
                <c:pt idx="5">
                  <c:v>0.19580419580419581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72-4B12-A97C-EE07BA676254}"/>
            </c:ext>
          </c:extLst>
        </c:ser>
        <c:ser>
          <c:idx val="1"/>
          <c:order val="1"/>
          <c:tx>
            <c:strRef>
              <c:f>'contactare - reactie'!$F$39</c:f>
              <c:strCache>
                <c:ptCount val="1"/>
                <c:pt idx="0">
                  <c:v>Necontactati de persoane străine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cat>
            <c:strRef>
              <c:f>'contactare - reactie'!$A$40:$A$45</c:f>
              <c:strCache>
                <c:ptCount val="6"/>
                <c:pt idx="0">
                  <c:v>Ignor</c:v>
                </c:pt>
                <c:pt idx="1">
                  <c:v>Răspund ca să văd despre ce este vorba</c:v>
                </c:pt>
                <c:pt idx="2">
                  <c:v>Transmit să mă lasă în pace</c:v>
                </c:pt>
                <c:pt idx="3">
                  <c:v>Informez pe părinții mei</c:v>
                </c:pt>
                <c:pt idx="4">
                  <c:v>Spun la învățătoarea mea sau la un profesor</c:v>
                </c:pt>
                <c:pt idx="5">
                  <c:v>Spun la centru Caritas</c:v>
                </c:pt>
              </c:strCache>
            </c:strRef>
          </c:cat>
          <c:val>
            <c:numRef>
              <c:f>'contactare - reactie'!$F$40:$F$45</c:f>
              <c:numCache>
                <c:formatCode>0%</c:formatCode>
                <c:ptCount val="6"/>
                <c:pt idx="0">
                  <c:v>0.43946188340807174</c:v>
                </c:pt>
                <c:pt idx="1">
                  <c:v>1.7937219730941704E-2</c:v>
                </c:pt>
                <c:pt idx="2">
                  <c:v>0.11659192825112108</c:v>
                </c:pt>
                <c:pt idx="3">
                  <c:v>0.75336322869955152</c:v>
                </c:pt>
                <c:pt idx="4">
                  <c:v>0.17488789237668162</c:v>
                </c:pt>
                <c:pt idx="5">
                  <c:v>0.32286995515695066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72-4B12-A97C-EE07BA6762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5483168"/>
        <c:axId val="45479008"/>
        <c:axId val="0"/>
      </c:bar3DChart>
      <c:catAx>
        <c:axId val="45483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45479008"/>
        <c:crosses val="autoZero"/>
        <c:auto val="1"/>
        <c:lblAlgn val="ctr"/>
        <c:lblOffset val="100"/>
        <c:noMultiLvlLbl val="0"/>
      </c:catAx>
      <c:valAx>
        <c:axId val="4547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pPr>
            <a:endParaRPr lang="ro-RO"/>
          </a:p>
        </c:txPr>
        <c:crossAx val="4548316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bg1">
                <a:lumMod val="50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pPr>
            <a:endParaRPr lang="ro-RO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DDF1FA"/>
    </a:solidFill>
    <a:ln>
      <a:solidFill>
        <a:srgbClr val="312783"/>
      </a:solidFill>
    </a:ln>
    <a:effectLst>
      <a:outerShdw blurRad="88900" dist="127000" dir="2700000" algn="tl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5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5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5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6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6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6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6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6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5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gmail.com/" TargetMode="External"/><Relationship Id="rId4" Type="http://schemas.openxmlformats.org/officeDocument/2006/relationships/image" Target="../media/image6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jpg"/><Relationship Id="rId7" Type="http://schemas.openxmlformats.org/officeDocument/2006/relationships/image" Target="../media/image78.pn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2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5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8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1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4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8.jpg"/><Relationship Id="rId4" Type="http://schemas.openxmlformats.org/officeDocument/2006/relationships/image" Target="../media/image97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lt1"/>
              </a:gs>
              <a:gs pos="100000">
                <a:srgbClr val="DDF1F4"/>
              </a:gs>
            </a:gsLst>
            <a:lin ang="18900000" scaled="0"/>
          </a:gra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495587" y="514438"/>
            <a:ext cx="5998758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5400" b="0" i="0" u="none" strike="noStrike" cap="none">
                <a:solidFill>
                  <a:srgbClr val="312783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Siguranța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5400">
                <a:solidFill>
                  <a:srgbClr val="312783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în mediul digital</a:t>
            </a:r>
            <a:endParaRPr/>
          </a:p>
        </p:txBody>
      </p:sp>
      <p:pic>
        <p:nvPicPr>
          <p:cNvPr id="86" name="Google Shape;86;p1" descr="Graphical user interface, application&#10;&#10;Description automatically generated with medium confidence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74940" y="217045"/>
            <a:ext cx="1857095" cy="965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48683" y="6059400"/>
            <a:ext cx="683353" cy="70727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7492947" y="6211669"/>
            <a:ext cx="385573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Proiect finanțat de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Secours Catholique – Caritas Franța</a:t>
            </a:r>
            <a:endParaRPr/>
          </a:p>
        </p:txBody>
      </p:sp>
      <p:sp>
        <p:nvSpPr>
          <p:cNvPr id="89" name="Google Shape;89;p1"/>
          <p:cNvSpPr txBox="1"/>
          <p:nvPr/>
        </p:nvSpPr>
        <p:spPr>
          <a:xfrm>
            <a:off x="495587" y="2228671"/>
            <a:ext cx="1120082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24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Curs online pentru angajații și voluntarii Caritas activi în programe pentru copii</a:t>
            </a:r>
            <a:endParaRPr/>
          </a:p>
        </p:txBody>
      </p:sp>
      <p:sp>
        <p:nvSpPr>
          <p:cNvPr id="90" name="Google Shape;90;p1"/>
          <p:cNvSpPr txBox="1"/>
          <p:nvPr/>
        </p:nvSpPr>
        <p:spPr>
          <a:xfrm>
            <a:off x="7225100" y="348616"/>
            <a:ext cx="1253765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13800" dirty="0">
                <a:solidFill>
                  <a:srgbClr val="312783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5</a:t>
            </a:r>
            <a:endParaRPr sz="13800" dirty="0">
              <a:solidFill>
                <a:srgbClr val="312783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6390089" y="3519318"/>
            <a:ext cx="4177552" cy="127396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DDF1FA"/>
          </a:solidFill>
          <a:ln w="12700" cap="flat" cmpd="sng">
            <a:solidFill>
              <a:srgbClr val="312783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R="0" lvl="0" algn="l" rtl="0">
              <a:spcBef>
                <a:spcPts val="2000"/>
              </a:spcBef>
              <a:spcAft>
                <a:spcPts val="0"/>
              </a:spcAft>
            </a:pPr>
            <a:r>
              <a:rPr lang="ro-RO" sz="2000" b="1" dirty="0">
                <a:solidFill>
                  <a:srgbClr val="312783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Contacte cu persoane</a:t>
            </a:r>
            <a:r>
              <a:rPr lang="de-AT" sz="2000" b="1" dirty="0">
                <a:solidFill>
                  <a:srgbClr val="312783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 </a:t>
            </a:r>
            <a:r>
              <a:rPr lang="ro-RO" sz="2000" b="1" dirty="0">
                <a:solidFill>
                  <a:srgbClr val="312783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necunoscute</a:t>
            </a:r>
            <a:endParaRPr lang="ro-RO" sz="2000" dirty="0"/>
          </a:p>
        </p:txBody>
      </p:sp>
      <p:pic>
        <p:nvPicPr>
          <p:cNvPr id="92" name="Google Shape;92;p1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9964" y="3669418"/>
            <a:ext cx="5147437" cy="3188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6A6C56D-CE72-C322-EF56-527FC12B9C21}"/>
              </a:ext>
            </a:extLst>
          </p:cNvPr>
          <p:cNvSpPr txBox="1"/>
          <p:nvPr/>
        </p:nvSpPr>
        <p:spPr>
          <a:xfrm>
            <a:off x="428624" y="457200"/>
            <a:ext cx="793432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rtl="0">
              <a:spcBef>
                <a:spcPts val="2000"/>
              </a:spcBef>
              <a:spcAft>
                <a:spcPts val="0"/>
              </a:spcAft>
            </a:pPr>
            <a:r>
              <a:rPr lang="ro-RO" sz="4800" b="1" dirty="0">
                <a:solidFill>
                  <a:srgbClr val="312783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Contacte cu </a:t>
            </a:r>
            <a:r>
              <a:rPr lang="de-AT" sz="4800" b="1" dirty="0" err="1">
                <a:solidFill>
                  <a:srgbClr val="312783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persoane</a:t>
            </a:r>
            <a:r>
              <a:rPr lang="de-AT" sz="4800" b="1" dirty="0">
                <a:solidFill>
                  <a:srgbClr val="312783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 </a:t>
            </a:r>
            <a:r>
              <a:rPr lang="de-AT" sz="4800" b="1" dirty="0" err="1">
                <a:solidFill>
                  <a:srgbClr val="312783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necunoscute</a:t>
            </a:r>
            <a:endParaRPr lang="de-AT" sz="4800" dirty="0"/>
          </a:p>
        </p:txBody>
      </p:sp>
      <p:pic>
        <p:nvPicPr>
          <p:cNvPr id="1026" name="Picture 2" descr="Cyber Grooming">
            <a:extLst>
              <a:ext uri="{FF2B5EF4-FFF2-40B4-BE49-F238E27FC236}">
                <a16:creationId xmlns:a16="http://schemas.microsoft.com/office/drawing/2014/main" id="{171C98F7-14D6-62E8-AAFD-CB26193024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48250" y="1846352"/>
            <a:ext cx="7143750" cy="456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oogle Shape;121;p4">
            <a:extLst>
              <a:ext uri="{FF2B5EF4-FFF2-40B4-BE49-F238E27FC236}">
                <a16:creationId xmlns:a16="http://schemas.microsoft.com/office/drawing/2014/main" id="{B5B8FD15-E277-31CC-10A4-F99D24B77284}"/>
              </a:ext>
            </a:extLst>
          </p:cNvPr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5" name="Google Shape;122;p4">
              <a:extLst>
                <a:ext uri="{FF2B5EF4-FFF2-40B4-BE49-F238E27FC236}">
                  <a16:creationId xmlns:a16="http://schemas.microsoft.com/office/drawing/2014/main" id="{778F305E-3A93-5C83-EC3B-896964472893}"/>
                </a:ext>
              </a:extLst>
            </p:cNvPr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RO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Siguranța în mediul online - 6</a:t>
              </a:r>
              <a:endParaRPr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</p:txBody>
        </p:sp>
        <p:pic>
          <p:nvPicPr>
            <p:cNvPr id="6" name="Google Shape;123;p4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AB224C1E-6CD0-4F6D-0709-FD31068694B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330527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8E1D9D4-195A-0389-2ECE-17462972A633}"/>
              </a:ext>
            </a:extLst>
          </p:cNvPr>
          <p:cNvSpPr txBox="1"/>
          <p:nvPr/>
        </p:nvSpPr>
        <p:spPr>
          <a:xfrm>
            <a:off x="247649" y="284262"/>
            <a:ext cx="79343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rtl="0">
              <a:spcBef>
                <a:spcPts val="2000"/>
              </a:spcBef>
              <a:spcAft>
                <a:spcPts val="0"/>
              </a:spcAft>
            </a:pPr>
            <a:r>
              <a:rPr lang="ro-RO" sz="2800" b="1" dirty="0">
                <a:solidFill>
                  <a:srgbClr val="312783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Studiul Caritas</a:t>
            </a:r>
            <a:endParaRPr lang="de-AT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CEA1C0-C586-B77B-0D23-3196C6FB1056}"/>
              </a:ext>
            </a:extLst>
          </p:cNvPr>
          <p:cNvSpPr txBox="1"/>
          <p:nvPr/>
        </p:nvSpPr>
        <p:spPr>
          <a:xfrm>
            <a:off x="247649" y="829777"/>
            <a:ext cx="10213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</a:t>
            </a:r>
            <a:r>
              <a:rPr lang="ro-RO" sz="18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ărinții</a:t>
            </a:r>
            <a:r>
              <a:rPr lang="ro-RO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și copiii consideră contactul cu persoane necunoscute ca un risc major în lumea virtuală!</a:t>
            </a:r>
            <a:endParaRPr lang="de-AT" sz="18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47552BC-9049-4E74-87D2-5BDA75E358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4775490"/>
              </p:ext>
            </p:extLst>
          </p:nvPr>
        </p:nvGraphicFramePr>
        <p:xfrm>
          <a:off x="419101" y="1345105"/>
          <a:ext cx="11382374" cy="48556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6" name="Google Shape;121;p4">
            <a:extLst>
              <a:ext uri="{FF2B5EF4-FFF2-40B4-BE49-F238E27FC236}">
                <a16:creationId xmlns:a16="http://schemas.microsoft.com/office/drawing/2014/main" id="{AA0CBBD3-7457-91B1-EF1B-030F60770EDC}"/>
              </a:ext>
            </a:extLst>
          </p:cNvPr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7" name="Google Shape;122;p4">
              <a:extLst>
                <a:ext uri="{FF2B5EF4-FFF2-40B4-BE49-F238E27FC236}">
                  <a16:creationId xmlns:a16="http://schemas.microsoft.com/office/drawing/2014/main" id="{FC3392D0-C699-869C-A513-47579ACBC315}"/>
                </a:ext>
              </a:extLst>
            </p:cNvPr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RO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Siguranța în mediul online - 6</a:t>
              </a:r>
              <a:endParaRPr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</p:txBody>
        </p:sp>
        <p:pic>
          <p:nvPicPr>
            <p:cNvPr id="8" name="Google Shape;123;p4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873102FE-2C85-6A80-57B4-9A8AB4D93CA8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346286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21;p4">
            <a:extLst>
              <a:ext uri="{FF2B5EF4-FFF2-40B4-BE49-F238E27FC236}">
                <a16:creationId xmlns:a16="http://schemas.microsoft.com/office/drawing/2014/main" id="{A320198C-7686-7341-A807-12860D068325}"/>
              </a:ext>
            </a:extLst>
          </p:cNvPr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3" name="Google Shape;122;p4">
              <a:extLst>
                <a:ext uri="{FF2B5EF4-FFF2-40B4-BE49-F238E27FC236}">
                  <a16:creationId xmlns:a16="http://schemas.microsoft.com/office/drawing/2014/main" id="{3AA5E448-039B-9952-31FD-255EAD65E391}"/>
                </a:ext>
              </a:extLst>
            </p:cNvPr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RO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Siguranța în mediul online - 6</a:t>
              </a:r>
              <a:endParaRPr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</p:txBody>
        </p:sp>
        <p:pic>
          <p:nvPicPr>
            <p:cNvPr id="4" name="Google Shape;123;p4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8F565ABB-ED1F-865F-B362-6B1194B0D26E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582ED27-6DC9-4326-8285-35BBF09663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5587333"/>
              </p:ext>
            </p:extLst>
          </p:nvPr>
        </p:nvGraphicFramePr>
        <p:xfrm>
          <a:off x="419100" y="257175"/>
          <a:ext cx="11268075" cy="5865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26672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9A0AB4B3-8229-4B2A-BD53-327708FB70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6168360"/>
              </p:ext>
            </p:extLst>
          </p:nvPr>
        </p:nvGraphicFramePr>
        <p:xfrm>
          <a:off x="400050" y="361950"/>
          <a:ext cx="11296650" cy="5695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" name="Google Shape;121;p4">
            <a:extLst>
              <a:ext uri="{FF2B5EF4-FFF2-40B4-BE49-F238E27FC236}">
                <a16:creationId xmlns:a16="http://schemas.microsoft.com/office/drawing/2014/main" id="{4AD32BC2-2DD1-12A1-AEA1-233F6320405C}"/>
              </a:ext>
            </a:extLst>
          </p:cNvPr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4" name="Google Shape;122;p4">
              <a:extLst>
                <a:ext uri="{FF2B5EF4-FFF2-40B4-BE49-F238E27FC236}">
                  <a16:creationId xmlns:a16="http://schemas.microsoft.com/office/drawing/2014/main" id="{D33147A0-7F10-278A-6236-AD4484455602}"/>
                </a:ext>
              </a:extLst>
            </p:cNvPr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RO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Siguranța în mediul online - 6</a:t>
              </a:r>
              <a:endParaRPr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</p:txBody>
        </p:sp>
        <p:pic>
          <p:nvPicPr>
            <p:cNvPr id="5" name="Google Shape;123;p4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A21F4E6F-30E8-E5EF-E316-F0FF8139D579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241075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21;p4">
            <a:extLst>
              <a:ext uri="{FF2B5EF4-FFF2-40B4-BE49-F238E27FC236}">
                <a16:creationId xmlns:a16="http://schemas.microsoft.com/office/drawing/2014/main" id="{CFB629C6-2101-5CDE-B079-9E9DDD571335}"/>
              </a:ext>
            </a:extLst>
          </p:cNvPr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3" name="Google Shape;122;p4">
              <a:extLst>
                <a:ext uri="{FF2B5EF4-FFF2-40B4-BE49-F238E27FC236}">
                  <a16:creationId xmlns:a16="http://schemas.microsoft.com/office/drawing/2014/main" id="{F77E601B-5EC3-F89D-A852-752EBD723B2D}"/>
                </a:ext>
              </a:extLst>
            </p:cNvPr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RO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Siguranța în mediul online - 6</a:t>
              </a:r>
              <a:endParaRPr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</p:txBody>
        </p:sp>
        <p:pic>
          <p:nvPicPr>
            <p:cNvPr id="4" name="Google Shape;123;p4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2AC5D163-D2AA-8715-4756-3AABC2E6AEB8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050" name="Picture 2" descr="Hacker attack. Fraud with user data on social networks. Internet phishing,  hacked password. Cybercrime and crime. A thief on a website online on the  internet. The criminal behind a laptop, computer. 2894837">
            <a:extLst>
              <a:ext uri="{FF2B5EF4-FFF2-40B4-BE49-F238E27FC236}">
                <a16:creationId xmlns:a16="http://schemas.microsoft.com/office/drawing/2014/main" id="{CE408949-9761-F5CE-6645-F9BD9B2B7C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05211" y="2378610"/>
            <a:ext cx="4981576" cy="3976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A0E1A63-645F-35CC-1E30-BDF554B9C3FE}"/>
              </a:ext>
            </a:extLst>
          </p:cNvPr>
          <p:cNvSpPr txBox="1"/>
          <p:nvPr/>
        </p:nvSpPr>
        <p:spPr>
          <a:xfrm>
            <a:off x="255576" y="194467"/>
            <a:ext cx="110451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Posibile intenții ale unei persoanei care contactează minorii în mediul online:</a:t>
            </a:r>
          </a:p>
        </p:txBody>
      </p:sp>
      <p:sp>
        <p:nvSpPr>
          <p:cNvPr id="6" name="Callout: Bent Line with Accent Bar 5">
            <a:extLst>
              <a:ext uri="{FF2B5EF4-FFF2-40B4-BE49-F238E27FC236}">
                <a16:creationId xmlns:a16="http://schemas.microsoft.com/office/drawing/2014/main" id="{E0B1EFD6-3519-6CCD-1E8C-652883A5F0A1}"/>
              </a:ext>
            </a:extLst>
          </p:cNvPr>
          <p:cNvSpPr/>
          <p:nvPr/>
        </p:nvSpPr>
        <p:spPr>
          <a:xfrm>
            <a:off x="8353423" y="1028700"/>
            <a:ext cx="3333750" cy="1990725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78050"/>
              <a:gd name="adj6" fmla="val -50381"/>
            </a:avLst>
          </a:prstGeom>
          <a:solidFill>
            <a:srgbClr val="312783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ro-RO" sz="20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Obținerea imaginilor</a:t>
            </a:r>
          </a:p>
          <a:p>
            <a:pPr algn="ctr"/>
            <a:r>
              <a:rPr lang="ro-RO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fotografii intime și compromițătoare, imagini care dezvăluie alte informații personale</a:t>
            </a:r>
          </a:p>
        </p:txBody>
      </p:sp>
      <p:sp>
        <p:nvSpPr>
          <p:cNvPr id="7" name="Callout: Bent Line with Accent Bar 6">
            <a:extLst>
              <a:ext uri="{FF2B5EF4-FFF2-40B4-BE49-F238E27FC236}">
                <a16:creationId xmlns:a16="http://schemas.microsoft.com/office/drawing/2014/main" id="{657828F5-F7AD-0DBF-40EA-180BEF666EFE}"/>
              </a:ext>
            </a:extLst>
          </p:cNvPr>
          <p:cNvSpPr/>
          <p:nvPr/>
        </p:nvSpPr>
        <p:spPr>
          <a:xfrm flipH="1">
            <a:off x="504825" y="1028700"/>
            <a:ext cx="3333750" cy="1990725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78529"/>
              <a:gd name="adj6" fmla="val -50381"/>
            </a:avLst>
          </a:prstGeom>
          <a:solidFill>
            <a:srgbClr val="312783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ro-RO" sz="20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Obținerea de informații personale</a:t>
            </a:r>
          </a:p>
          <a:p>
            <a:pPr algn="ctr"/>
            <a:r>
              <a:rPr lang="ro-RO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adresa, școala, programul zilnic, informații financiare, informații despre membrii familiei, etc.</a:t>
            </a:r>
          </a:p>
        </p:txBody>
      </p:sp>
      <p:sp>
        <p:nvSpPr>
          <p:cNvPr id="8" name="Callout: Bent Line with Accent Bar 7">
            <a:extLst>
              <a:ext uri="{FF2B5EF4-FFF2-40B4-BE49-F238E27FC236}">
                <a16:creationId xmlns:a16="http://schemas.microsoft.com/office/drawing/2014/main" id="{28F4886B-512D-8B0B-D58F-D34FA12ACDE3}"/>
              </a:ext>
            </a:extLst>
          </p:cNvPr>
          <p:cNvSpPr/>
          <p:nvPr/>
        </p:nvSpPr>
        <p:spPr>
          <a:xfrm flipH="1">
            <a:off x="504825" y="3725316"/>
            <a:ext cx="3333750" cy="1990725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9988"/>
              <a:gd name="adj6" fmla="val -50381"/>
            </a:avLst>
          </a:prstGeom>
          <a:solidFill>
            <a:srgbClr val="312783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ro-RO" sz="20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Șantaj</a:t>
            </a:r>
          </a:p>
          <a:p>
            <a:pPr algn="ctr"/>
            <a:r>
              <a:rPr lang="ro-RO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folosirea informațiilor pentru a obține avantaje personale</a:t>
            </a:r>
          </a:p>
        </p:txBody>
      </p:sp>
      <p:sp>
        <p:nvSpPr>
          <p:cNvPr id="9" name="Callout: Bent Line with Accent Bar 8">
            <a:extLst>
              <a:ext uri="{FF2B5EF4-FFF2-40B4-BE49-F238E27FC236}">
                <a16:creationId xmlns:a16="http://schemas.microsoft.com/office/drawing/2014/main" id="{8185A8FB-7052-1423-33FD-43B866E265E0}"/>
              </a:ext>
            </a:extLst>
          </p:cNvPr>
          <p:cNvSpPr/>
          <p:nvPr/>
        </p:nvSpPr>
        <p:spPr>
          <a:xfrm>
            <a:off x="8353423" y="3725316"/>
            <a:ext cx="3333750" cy="1990725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9988"/>
              <a:gd name="adj6" fmla="val -50381"/>
            </a:avLst>
          </a:prstGeom>
          <a:solidFill>
            <a:srgbClr val="312783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ro-RO" sz="20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Abuz în lumea reală</a:t>
            </a:r>
          </a:p>
          <a:p>
            <a:pPr algn="ctr"/>
            <a:r>
              <a:rPr lang="ro-RO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aranjarea întâlnirilor în lumea reală, abuz sexual, răpire, jaf, etc.</a:t>
            </a:r>
          </a:p>
        </p:txBody>
      </p:sp>
    </p:spTree>
    <p:extLst>
      <p:ext uri="{BB962C8B-B14F-4D97-AF65-F5344CB8AC3E}">
        <p14:creationId xmlns:p14="http://schemas.microsoft.com/office/powerpoint/2010/main" val="1410625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yber Grooming">
            <a:extLst>
              <a:ext uri="{FF2B5EF4-FFF2-40B4-BE49-F238E27FC236}">
                <a16:creationId xmlns:a16="http://schemas.microsoft.com/office/drawing/2014/main" id="{9AC11C5F-8503-1FF8-0DFF-61B3BF844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2592" y="3286125"/>
            <a:ext cx="4889408" cy="3122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oogle Shape;121;p4">
            <a:extLst>
              <a:ext uri="{FF2B5EF4-FFF2-40B4-BE49-F238E27FC236}">
                <a16:creationId xmlns:a16="http://schemas.microsoft.com/office/drawing/2014/main" id="{B6F243CD-2C27-6D0F-D6C7-129AFB614DC7}"/>
              </a:ext>
            </a:extLst>
          </p:cNvPr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5" name="Google Shape;122;p4">
              <a:extLst>
                <a:ext uri="{FF2B5EF4-FFF2-40B4-BE49-F238E27FC236}">
                  <a16:creationId xmlns:a16="http://schemas.microsoft.com/office/drawing/2014/main" id="{1439E201-7912-10E9-646B-85964AE0C1FB}"/>
                </a:ext>
              </a:extLst>
            </p:cNvPr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RO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Siguranța în mediul online - 6</a:t>
              </a:r>
              <a:endParaRPr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</p:txBody>
        </p:sp>
        <p:pic>
          <p:nvPicPr>
            <p:cNvPr id="6" name="Google Shape;123;p4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7F9AEF6F-09C7-93B4-BA0F-61C9FA85B70B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5441A94-C008-4CB0-7B9D-76428C50238D}"/>
              </a:ext>
            </a:extLst>
          </p:cNvPr>
          <p:cNvSpPr txBox="1"/>
          <p:nvPr/>
        </p:nvSpPr>
        <p:spPr>
          <a:xfrm>
            <a:off x="236324" y="204414"/>
            <a:ext cx="5750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Cum acționează infractorul</a:t>
            </a:r>
            <a:r>
              <a:rPr lang="de-AT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online?</a:t>
            </a:r>
            <a:endParaRPr lang="ro-RO" sz="2400" dirty="0">
              <a:solidFill>
                <a:srgbClr val="31278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3B3075B-D0FD-D86B-61C9-B310A4F5899B}"/>
              </a:ext>
            </a:extLst>
          </p:cNvPr>
          <p:cNvSpPr/>
          <p:nvPr/>
        </p:nvSpPr>
        <p:spPr>
          <a:xfrm>
            <a:off x="413437" y="973851"/>
            <a:ext cx="4343400" cy="1314450"/>
          </a:xfrm>
          <a:prstGeom prst="roundRect">
            <a:avLst/>
          </a:prstGeom>
          <a:solidFill>
            <a:srgbClr val="DDF1FA"/>
          </a:solidFill>
          <a:ln w="3175"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sz="2000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Intrare în contact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sz="1800" dirty="0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Direct pe platforme de social media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sz="1800" dirty="0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Prin aplicații de comunicare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sz="1800" dirty="0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Jocurile online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5782841-B396-AB21-E50C-0BFBFD9FAF38}"/>
              </a:ext>
            </a:extLst>
          </p:cNvPr>
          <p:cNvSpPr/>
          <p:nvPr/>
        </p:nvSpPr>
        <p:spPr>
          <a:xfrm>
            <a:off x="6023191" y="774532"/>
            <a:ext cx="4343400" cy="1847850"/>
          </a:xfrm>
          <a:prstGeom prst="roundRect">
            <a:avLst/>
          </a:prstGeom>
          <a:solidFill>
            <a:srgbClr val="DDF1FA"/>
          </a:solidFill>
          <a:ln w="3175"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sz="2000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Câștigarea încrederii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sz="1800" dirty="0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Folosirea informațiilor personale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sz="1800" dirty="0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„Cadouri” în jocurile online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sz="1800" dirty="0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Secretizarea relației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sz="1800" dirty="0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Transmiterea de imagini personale (inclusiv intime)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52B0E2F-6AE5-632C-D427-89385704DF52}"/>
              </a:ext>
            </a:extLst>
          </p:cNvPr>
          <p:cNvSpPr/>
          <p:nvPr/>
        </p:nvSpPr>
        <p:spPr>
          <a:xfrm>
            <a:off x="2053263" y="3129473"/>
            <a:ext cx="3862541" cy="99563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175"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sz="2000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Atragere pe o altă platformă</a:t>
            </a:r>
          </a:p>
          <a:p>
            <a:r>
              <a:rPr lang="ro-RO" sz="1800" dirty="0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Redirecționarea comunicării pe o platformă mai sigură pentru a: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14CB449-789A-CA54-CEED-7F5319FCD65C}"/>
              </a:ext>
            </a:extLst>
          </p:cNvPr>
          <p:cNvSpPr/>
          <p:nvPr/>
        </p:nvSpPr>
        <p:spPr>
          <a:xfrm>
            <a:off x="939770" y="4432348"/>
            <a:ext cx="4343400" cy="1847850"/>
          </a:xfrm>
          <a:prstGeom prst="roundRect">
            <a:avLst/>
          </a:prstGeom>
          <a:solidFill>
            <a:srgbClr val="DDF1FA"/>
          </a:solidFill>
          <a:ln w="3175"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sz="2000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Comite</a:t>
            </a:r>
            <a:r>
              <a:rPr lang="de-AT" sz="2000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  <a:r>
              <a:rPr lang="ro-RO" sz="2000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abuzuri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sz="1800" dirty="0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Cere</a:t>
            </a:r>
            <a:r>
              <a:rPr lang="de-AT" sz="1800" dirty="0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o-RO" sz="1800" dirty="0" err="1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informaț</a:t>
            </a:r>
            <a:r>
              <a:rPr lang="de-AT" sz="1800" dirty="0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ii personale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sz="1800" dirty="0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Cere</a:t>
            </a:r>
            <a:r>
              <a:rPr lang="de-AT" sz="1800" dirty="0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o-RO" sz="1800" dirty="0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poze</a:t>
            </a:r>
            <a:r>
              <a:rPr lang="de-AT" sz="1800" dirty="0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intime</a:t>
            </a:r>
            <a:endParaRPr lang="ro-RO" sz="1800" dirty="0">
              <a:solidFill>
                <a:srgbClr val="312783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sz="1800" dirty="0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Încearcă să intre în contact în lumea reală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sz="1800" dirty="0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…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117CF40-835D-136B-62FA-BB6AF1B7BCAB}"/>
              </a:ext>
            </a:extLst>
          </p:cNvPr>
          <p:cNvCxnSpPr>
            <a:stCxn id="8" idx="3"/>
            <a:endCxn id="9" idx="1"/>
          </p:cNvCxnSpPr>
          <p:nvPr/>
        </p:nvCxnSpPr>
        <p:spPr>
          <a:xfrm>
            <a:off x="4756837" y="1631076"/>
            <a:ext cx="1266354" cy="67381"/>
          </a:xfrm>
          <a:prstGeom prst="straightConnector1">
            <a:avLst/>
          </a:prstGeom>
          <a:ln w="57150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or: Curved 13">
            <a:extLst>
              <a:ext uri="{FF2B5EF4-FFF2-40B4-BE49-F238E27FC236}">
                <a16:creationId xmlns:a16="http://schemas.microsoft.com/office/drawing/2014/main" id="{4629CF40-F252-4169-6083-B01E1BD5A3EC}"/>
              </a:ext>
            </a:extLst>
          </p:cNvPr>
          <p:cNvCxnSpPr>
            <a:stCxn id="9" idx="2"/>
            <a:endCxn id="10" idx="0"/>
          </p:cNvCxnSpPr>
          <p:nvPr/>
        </p:nvCxnSpPr>
        <p:spPr>
          <a:xfrm rot="5400000">
            <a:off x="5836168" y="770749"/>
            <a:ext cx="507091" cy="4210357"/>
          </a:xfrm>
          <a:prstGeom prst="curvedConnector3">
            <a:avLst/>
          </a:prstGeom>
          <a:ln w="38100">
            <a:solidFill>
              <a:srgbClr val="312783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F9E97A3-AA54-94D6-4DEB-C73555906EBB}"/>
              </a:ext>
            </a:extLst>
          </p:cNvPr>
          <p:cNvCxnSpPr>
            <a:stCxn id="9" idx="2"/>
            <a:endCxn id="3" idx="3"/>
          </p:cNvCxnSpPr>
          <p:nvPr/>
        </p:nvCxnSpPr>
        <p:spPr>
          <a:xfrm flipH="1">
            <a:off x="5283170" y="2622382"/>
            <a:ext cx="2911721" cy="2733891"/>
          </a:xfrm>
          <a:prstGeom prst="straightConnector1">
            <a:avLst/>
          </a:prstGeom>
          <a:ln w="57150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F93A0A47-5B14-67D6-6A4A-D2822F126318}"/>
              </a:ext>
            </a:extLst>
          </p:cNvPr>
          <p:cNvCxnSpPr>
            <a:cxnSpLocks/>
            <a:stCxn id="10" idx="2"/>
            <a:endCxn id="3" idx="0"/>
          </p:cNvCxnSpPr>
          <p:nvPr/>
        </p:nvCxnSpPr>
        <p:spPr>
          <a:xfrm rot="5400000">
            <a:off x="3394382" y="3842195"/>
            <a:ext cx="307241" cy="873064"/>
          </a:xfrm>
          <a:prstGeom prst="curvedConnector3">
            <a:avLst>
              <a:gd name="adj1" fmla="val 50000"/>
            </a:avLst>
          </a:prstGeom>
          <a:ln w="38100">
            <a:solidFill>
              <a:srgbClr val="312783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009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21;p4">
            <a:extLst>
              <a:ext uri="{FF2B5EF4-FFF2-40B4-BE49-F238E27FC236}">
                <a16:creationId xmlns:a16="http://schemas.microsoft.com/office/drawing/2014/main" id="{0533F84D-015A-AD98-BEAA-45F77B324932}"/>
              </a:ext>
            </a:extLst>
          </p:cNvPr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3" name="Google Shape;122;p4">
              <a:extLst>
                <a:ext uri="{FF2B5EF4-FFF2-40B4-BE49-F238E27FC236}">
                  <a16:creationId xmlns:a16="http://schemas.microsoft.com/office/drawing/2014/main" id="{FB71DF1A-1B47-0B15-3452-897541130086}"/>
                </a:ext>
              </a:extLst>
            </p:cNvPr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RO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Siguranța în mediul online - 6</a:t>
              </a:r>
              <a:endParaRPr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</p:txBody>
        </p:sp>
        <p:pic>
          <p:nvPicPr>
            <p:cNvPr id="4" name="Google Shape;123;p4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E4328C61-4A76-C5DD-EACF-F0E75186D858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99A31A1B-9F9E-A1D9-FBD0-A30878D7F620}"/>
              </a:ext>
            </a:extLst>
          </p:cNvPr>
          <p:cNvSpPr txBox="1"/>
          <p:nvPr/>
        </p:nvSpPr>
        <p:spPr>
          <a:xfrm>
            <a:off x="236324" y="204414"/>
            <a:ext cx="6548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Copilul este expus unui risc mare dacă...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541153-63C4-A95A-43E2-A9B52523CC54}"/>
              </a:ext>
            </a:extLst>
          </p:cNvPr>
          <p:cNvSpPr txBox="1"/>
          <p:nvPr/>
        </p:nvSpPr>
        <p:spPr>
          <a:xfrm>
            <a:off x="2100003" y="1062894"/>
            <a:ext cx="6148647" cy="715089"/>
          </a:xfrm>
          <a:prstGeom prst="roundRect">
            <a:avLst/>
          </a:prstGeom>
          <a:solidFill>
            <a:srgbClr val="DDF1FA"/>
          </a:solidFill>
          <a:ln w="6350">
            <a:solidFill>
              <a:srgbClr val="312783"/>
            </a:solidFill>
          </a:ln>
        </p:spPr>
        <p:txBody>
          <a:bodyPr wrap="square" rtlCol="0">
            <a:spAutoFit/>
          </a:bodyPr>
          <a:lstStyle/>
          <a:p>
            <a:r>
              <a:rPr lang="ro-RO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Postează detalii personale (numele întreg, adresa, școala, etc.) fără controlul confidențialității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1329B4-F883-AF34-C693-E12D60D8693F}"/>
              </a:ext>
            </a:extLst>
          </p:cNvPr>
          <p:cNvSpPr txBox="1"/>
          <p:nvPr/>
        </p:nvSpPr>
        <p:spPr>
          <a:xfrm>
            <a:off x="2100003" y="2133697"/>
            <a:ext cx="6148647" cy="715089"/>
          </a:xfrm>
          <a:prstGeom prst="roundRect">
            <a:avLst/>
          </a:prstGeom>
          <a:solidFill>
            <a:srgbClr val="DDF1FA"/>
          </a:solidFill>
          <a:ln w="6350">
            <a:solidFill>
              <a:srgbClr val="312783"/>
            </a:solidFill>
          </a:ln>
        </p:spPr>
        <p:txBody>
          <a:bodyPr wrap="square" rtlCol="0">
            <a:spAutoFit/>
          </a:bodyPr>
          <a:lstStyle/>
          <a:p>
            <a:r>
              <a:rPr lang="ro-RO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Acceptă contacte sau „cereri de prietenie” de la persoane necunoscute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8B809B-2C8B-9903-FBE4-89CC297BCCB0}"/>
              </a:ext>
            </a:extLst>
          </p:cNvPr>
          <p:cNvSpPr txBox="1"/>
          <p:nvPr/>
        </p:nvSpPr>
        <p:spPr>
          <a:xfrm>
            <a:off x="2100002" y="3217274"/>
            <a:ext cx="6148647" cy="715089"/>
          </a:xfrm>
          <a:prstGeom prst="roundRect">
            <a:avLst/>
          </a:prstGeom>
          <a:solidFill>
            <a:srgbClr val="DDF1FA"/>
          </a:solidFill>
          <a:ln w="6350">
            <a:solidFill>
              <a:srgbClr val="312783"/>
            </a:solidFill>
          </a:ln>
        </p:spPr>
        <p:txBody>
          <a:bodyPr wrap="square" rtlCol="0">
            <a:spAutoFit/>
          </a:bodyPr>
          <a:lstStyle/>
          <a:p>
            <a:r>
              <a:rPr lang="ro-RO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Răspunde la utilizatori anonimi în aplicații</a:t>
            </a:r>
            <a:br>
              <a:rPr lang="ro-RO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ro-RO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și pe pagini de internet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58E96B-88CE-297B-79B3-C607B92B047E}"/>
              </a:ext>
            </a:extLst>
          </p:cNvPr>
          <p:cNvSpPr txBox="1"/>
          <p:nvPr/>
        </p:nvSpPr>
        <p:spPr>
          <a:xfrm>
            <a:off x="2100002" y="4300851"/>
            <a:ext cx="6148647" cy="715089"/>
          </a:xfrm>
          <a:prstGeom prst="roundRect">
            <a:avLst/>
          </a:prstGeom>
          <a:solidFill>
            <a:srgbClr val="DDF1FA"/>
          </a:solidFill>
          <a:ln w="6350">
            <a:solidFill>
              <a:srgbClr val="312783"/>
            </a:solidFill>
          </a:ln>
        </p:spPr>
        <p:txBody>
          <a:bodyPr wrap="square" rtlCol="0">
            <a:spAutoFit/>
          </a:bodyPr>
          <a:lstStyle/>
          <a:p>
            <a:r>
              <a:rPr lang="ro-RO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Vizitează pagini de internet pentru adulți (pagini de </a:t>
            </a:r>
            <a:r>
              <a:rPr lang="ro-RO" sz="18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dating</a:t>
            </a:r>
            <a:r>
              <a:rPr lang="ro-RO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 chat online, jocuri pentru adulți)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7A8C8B-1F3B-EB51-C1EF-C648F8920F31}"/>
              </a:ext>
            </a:extLst>
          </p:cNvPr>
          <p:cNvSpPr txBox="1"/>
          <p:nvPr/>
        </p:nvSpPr>
        <p:spPr>
          <a:xfrm>
            <a:off x="2100002" y="5356403"/>
            <a:ext cx="6148647" cy="715089"/>
          </a:xfrm>
          <a:prstGeom prst="roundRect">
            <a:avLst/>
          </a:prstGeom>
          <a:solidFill>
            <a:srgbClr val="DDF1FA"/>
          </a:solidFill>
          <a:ln w="6350">
            <a:solidFill>
              <a:srgbClr val="312783"/>
            </a:solidFill>
          </a:ln>
        </p:spPr>
        <p:txBody>
          <a:bodyPr wrap="square" rtlCol="0">
            <a:spAutoFit/>
          </a:bodyPr>
          <a:lstStyle/>
          <a:p>
            <a:r>
              <a:rPr lang="ro-RO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Postează poze și mesaje „sexy” sau folosește un nume de ecran sugestiv</a:t>
            </a:r>
          </a:p>
        </p:txBody>
      </p:sp>
      <p:pic>
        <p:nvPicPr>
          <p:cNvPr id="1026" name="Picture 2" descr="Personal information free icon">
            <a:extLst>
              <a:ext uri="{FF2B5EF4-FFF2-40B4-BE49-F238E27FC236}">
                <a16:creationId xmlns:a16="http://schemas.microsoft.com/office/drawing/2014/main" id="{852708CE-0B7D-610F-F7AD-E235599532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996" y="820298"/>
            <a:ext cx="1054510" cy="1054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D74228B1-E494-0487-633D-4657BC75A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2900" y="2121396"/>
            <a:ext cx="897606" cy="897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B511C780-7696-E430-B5E0-0ABD5A169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2238" y="3189542"/>
            <a:ext cx="962025" cy="96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18 plus icon in trendy flat style isolated on background.18 plus icon page symbol for your web site design 18 plus icon logo, app, UI. 18 plus icon Vector illustration, EPS10.">
            <a:extLst>
              <a:ext uri="{FF2B5EF4-FFF2-40B4-BE49-F238E27FC236}">
                <a16:creationId xmlns:a16="http://schemas.microsoft.com/office/drawing/2014/main" id="{E4BC3202-E2A1-CE49-81EE-DF36B068CC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5801" y="4273561"/>
            <a:ext cx="874898" cy="874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D295AB0E-DD06-347F-4EA3-B5CBF7BC4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1240" y="5262366"/>
            <a:ext cx="969459" cy="969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Who are your children talking to? Book explores dangers of online grooming  | Jewish News">
            <a:extLst>
              <a:ext uri="{FF2B5EF4-FFF2-40B4-BE49-F238E27FC236}">
                <a16:creationId xmlns:a16="http://schemas.microsoft.com/office/drawing/2014/main" id="{30FA2E23-43CA-D341-4452-8492110680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413074" y="2019300"/>
            <a:ext cx="3778926" cy="4402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8029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691B897-17B8-75C8-0C0F-AC77B9BF39AA}"/>
              </a:ext>
            </a:extLst>
          </p:cNvPr>
          <p:cNvSpPr/>
          <p:nvPr/>
        </p:nvSpPr>
        <p:spPr>
          <a:xfrm>
            <a:off x="7934325" y="3819525"/>
            <a:ext cx="3944741" cy="1162383"/>
          </a:xfrm>
          <a:prstGeom prst="roundRect">
            <a:avLst/>
          </a:prstGeom>
          <a:solidFill>
            <a:srgbClr val="DDF1FA"/>
          </a:solidFill>
          <a:ln w="6350"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75E9C32-A130-0F5E-E001-528EF79C57D0}"/>
              </a:ext>
            </a:extLst>
          </p:cNvPr>
          <p:cNvSpPr/>
          <p:nvPr/>
        </p:nvSpPr>
        <p:spPr>
          <a:xfrm>
            <a:off x="7934325" y="5110044"/>
            <a:ext cx="3944741" cy="1162383"/>
          </a:xfrm>
          <a:prstGeom prst="roundRect">
            <a:avLst/>
          </a:prstGeom>
          <a:solidFill>
            <a:srgbClr val="DDF1FA"/>
          </a:solidFill>
          <a:ln w="6350"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grpSp>
        <p:nvGrpSpPr>
          <p:cNvPr id="2" name="Google Shape;121;p4">
            <a:extLst>
              <a:ext uri="{FF2B5EF4-FFF2-40B4-BE49-F238E27FC236}">
                <a16:creationId xmlns:a16="http://schemas.microsoft.com/office/drawing/2014/main" id="{64B33341-1E55-DD80-FD79-AE17A2074E6E}"/>
              </a:ext>
            </a:extLst>
          </p:cNvPr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3" name="Google Shape;122;p4">
              <a:extLst>
                <a:ext uri="{FF2B5EF4-FFF2-40B4-BE49-F238E27FC236}">
                  <a16:creationId xmlns:a16="http://schemas.microsoft.com/office/drawing/2014/main" id="{65EA0C01-DBFF-AF68-927E-D0B4D7D2ACA6}"/>
                </a:ext>
              </a:extLst>
            </p:cNvPr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RO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Siguranța în mediul online - 6</a:t>
              </a:r>
              <a:endParaRPr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</p:txBody>
        </p:sp>
        <p:pic>
          <p:nvPicPr>
            <p:cNvPr id="4" name="Google Shape;123;p4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ADBEAE7C-401F-5514-55B7-F6810BB6D65F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8990DB2B-C5B5-D924-2191-B9A28F31CFAF}"/>
              </a:ext>
            </a:extLst>
          </p:cNvPr>
          <p:cNvSpPr txBox="1"/>
          <p:nvPr/>
        </p:nvSpPr>
        <p:spPr>
          <a:xfrm>
            <a:off x="1940886" y="1245233"/>
            <a:ext cx="4974261" cy="715089"/>
          </a:xfrm>
          <a:prstGeom prst="round2DiagRect">
            <a:avLst/>
          </a:prstGeom>
          <a:solidFill>
            <a:srgbClr val="312783"/>
          </a:solidFill>
        </p:spPr>
        <p:txBody>
          <a:bodyPr wrap="square" rtlCol="0">
            <a:spAutoFit/>
          </a:bodyPr>
          <a:lstStyle/>
          <a:p>
            <a:r>
              <a:rPr lang="ro-RO" sz="18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Modificați setările de confidențialitate în medii sociale pe „privat”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742D3B-D536-441D-C4BE-82FEE90198FA}"/>
              </a:ext>
            </a:extLst>
          </p:cNvPr>
          <p:cNvSpPr txBox="1"/>
          <p:nvPr/>
        </p:nvSpPr>
        <p:spPr>
          <a:xfrm>
            <a:off x="236324" y="204414"/>
            <a:ext cx="5788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Cum gestionați un contact nedorit?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02391D-5A27-6503-CA78-A9679B910F13}"/>
              </a:ext>
            </a:extLst>
          </p:cNvPr>
          <p:cNvSpPr txBox="1"/>
          <p:nvPr/>
        </p:nvSpPr>
        <p:spPr>
          <a:xfrm>
            <a:off x="1936253" y="2181649"/>
            <a:ext cx="4974262" cy="715089"/>
          </a:xfrm>
          <a:prstGeom prst="round2DiagRect">
            <a:avLst/>
          </a:prstGeom>
          <a:solidFill>
            <a:srgbClr val="312783"/>
          </a:solidFill>
        </p:spPr>
        <p:txBody>
          <a:bodyPr wrap="square" rtlCol="0">
            <a:spAutoFit/>
          </a:bodyPr>
          <a:lstStyle/>
          <a:p>
            <a:r>
              <a:rPr lang="ro-RO" sz="18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Ștergeți contactele persoanelor pe care copii de fapt nu le cunosc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91D572-2535-F16E-AE16-4470011B57DB}"/>
              </a:ext>
            </a:extLst>
          </p:cNvPr>
          <p:cNvSpPr txBox="1"/>
          <p:nvPr/>
        </p:nvSpPr>
        <p:spPr>
          <a:xfrm>
            <a:off x="1931618" y="4142213"/>
            <a:ext cx="4978897" cy="715089"/>
          </a:xfrm>
          <a:prstGeom prst="round2DiagRect">
            <a:avLst/>
          </a:prstGeom>
          <a:solidFill>
            <a:srgbClr val="312783"/>
          </a:solidFill>
        </p:spPr>
        <p:txBody>
          <a:bodyPr wrap="square" rtlCol="0">
            <a:spAutoFit/>
          </a:bodyPr>
          <a:lstStyle/>
          <a:p>
            <a:r>
              <a:rPr lang="ro-RO" sz="18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Raportează și blochează persoane </a:t>
            </a:r>
            <a:r>
              <a:rPr lang="ro-RO" sz="18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nepotrivite sau care </a:t>
            </a:r>
            <a:r>
              <a:rPr lang="ro-RO" sz="18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îl face să se simtă inconfortabil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06EE14-E384-B645-9ED5-58AD5320D64C}"/>
              </a:ext>
            </a:extLst>
          </p:cNvPr>
          <p:cNvSpPr txBox="1"/>
          <p:nvPr/>
        </p:nvSpPr>
        <p:spPr>
          <a:xfrm>
            <a:off x="236324" y="666079"/>
            <a:ext cx="94580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000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Cum puteți sprijini copilul dacă este contactat de o persoana necunoscută?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80F5F8-9EB0-82A3-18BF-3B268FB155EF}"/>
              </a:ext>
            </a:extLst>
          </p:cNvPr>
          <p:cNvSpPr txBox="1"/>
          <p:nvPr/>
        </p:nvSpPr>
        <p:spPr>
          <a:xfrm>
            <a:off x="9334499" y="5349384"/>
            <a:ext cx="2544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În caz de pericol: anunțați poliția!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B6A259-CB39-1459-242E-59429717EA14}"/>
              </a:ext>
            </a:extLst>
          </p:cNvPr>
          <p:cNvSpPr txBox="1"/>
          <p:nvPr/>
        </p:nvSpPr>
        <p:spPr>
          <a:xfrm>
            <a:off x="1936253" y="3180145"/>
            <a:ext cx="4974263" cy="715089"/>
          </a:xfrm>
          <a:prstGeom prst="round2DiagRect">
            <a:avLst/>
          </a:prstGeom>
          <a:solidFill>
            <a:srgbClr val="312783"/>
          </a:solidFill>
        </p:spPr>
        <p:txBody>
          <a:bodyPr wrap="square" rtlCol="0">
            <a:spAutoFit/>
          </a:bodyPr>
          <a:lstStyle/>
          <a:p>
            <a:r>
              <a:rPr lang="ro-RO" sz="18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Încurajați copilul să șteargă cererile de prietenie de la persoane necunoscute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F82CEF-518E-42E3-89B2-4E5461C2070F}"/>
              </a:ext>
            </a:extLst>
          </p:cNvPr>
          <p:cNvSpPr txBox="1"/>
          <p:nvPr/>
        </p:nvSpPr>
        <p:spPr>
          <a:xfrm>
            <a:off x="9334499" y="3966952"/>
            <a:ext cx="25445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Salvați screen-shoturi de evidență înainte să blocați o persoană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A8F4EF2-A1DF-11C5-7D63-CCB620291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1736" y="1193551"/>
            <a:ext cx="849588" cy="84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33DC7031-0CA8-7DAC-E91A-6A7D62D99A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050" y="2100365"/>
            <a:ext cx="874333" cy="874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877C969A-BB7D-426A-5955-EFB44BB10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4505" y="3072733"/>
            <a:ext cx="886819" cy="886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FA562DE2-957E-779C-184B-1FA5BA2B5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3120" y="4092923"/>
            <a:ext cx="886819" cy="886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9E4B9A70-F414-0002-C5CA-9219CB2BB5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1440" y="5247827"/>
            <a:ext cx="886819" cy="886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3D0AAC80-3ADD-6A6D-3BE5-181EDE515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63634" y="3873128"/>
            <a:ext cx="1102430" cy="1102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33F8581-FA5F-C096-5AF9-51D7B1A7245C}"/>
              </a:ext>
            </a:extLst>
          </p:cNvPr>
          <p:cNvSpPr txBox="1"/>
          <p:nvPr/>
        </p:nvSpPr>
        <p:spPr>
          <a:xfrm>
            <a:off x="4876800" y="5115057"/>
            <a:ext cx="2025521" cy="408623"/>
          </a:xfrm>
          <a:prstGeom prst="round2DiagRect">
            <a:avLst/>
          </a:prstGeom>
          <a:solidFill>
            <a:srgbClr val="312783"/>
          </a:solidFill>
        </p:spPr>
        <p:txBody>
          <a:bodyPr wrap="square" rtlCol="0">
            <a:spAutoFit/>
          </a:bodyPr>
          <a:lstStyle/>
          <a:p>
            <a:r>
              <a:rPr lang="ro-RO" sz="18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În caz de pericol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9F09E76-B852-1E84-A6CF-8401153B02CB}"/>
              </a:ext>
            </a:extLst>
          </p:cNvPr>
          <p:cNvCxnSpPr>
            <a:stCxn id="13" idx="0"/>
            <a:endCxn id="14" idx="1"/>
          </p:cNvCxnSpPr>
          <p:nvPr/>
        </p:nvCxnSpPr>
        <p:spPr>
          <a:xfrm flipV="1">
            <a:off x="6902321" y="4400717"/>
            <a:ext cx="1032004" cy="918652"/>
          </a:xfrm>
          <a:prstGeom prst="straightConnector1">
            <a:avLst/>
          </a:prstGeom>
          <a:ln w="57150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A2709F9-2957-EB45-6676-9E8F2237109B}"/>
              </a:ext>
            </a:extLst>
          </p:cNvPr>
          <p:cNvCxnSpPr>
            <a:cxnSpLocks/>
            <a:stCxn id="13" idx="0"/>
            <a:endCxn id="15" idx="1"/>
          </p:cNvCxnSpPr>
          <p:nvPr/>
        </p:nvCxnSpPr>
        <p:spPr>
          <a:xfrm>
            <a:off x="6902321" y="5319369"/>
            <a:ext cx="1032004" cy="371867"/>
          </a:xfrm>
          <a:prstGeom prst="straightConnector1">
            <a:avLst/>
          </a:prstGeom>
          <a:ln w="57150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1077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21;p4">
            <a:extLst>
              <a:ext uri="{FF2B5EF4-FFF2-40B4-BE49-F238E27FC236}">
                <a16:creationId xmlns:a16="http://schemas.microsoft.com/office/drawing/2014/main" id="{3B0329FB-64DE-7889-7AF2-A338A76A43EB}"/>
              </a:ext>
            </a:extLst>
          </p:cNvPr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3" name="Google Shape;122;p4">
              <a:extLst>
                <a:ext uri="{FF2B5EF4-FFF2-40B4-BE49-F238E27FC236}">
                  <a16:creationId xmlns:a16="http://schemas.microsoft.com/office/drawing/2014/main" id="{EB8E3BBC-8920-037B-1A6E-ECC1F5F6D8C8}"/>
                </a:ext>
              </a:extLst>
            </p:cNvPr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RO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Siguranța în mediul online - 6</a:t>
              </a:r>
              <a:endParaRPr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</p:txBody>
        </p:sp>
        <p:pic>
          <p:nvPicPr>
            <p:cNvPr id="4" name="Google Shape;123;p4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C5C842DA-7E7F-436F-6C0F-0259FD94C1C1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BEEDDDA6-64D3-E8B8-6672-20A705DF3C7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504" y="694963"/>
            <a:ext cx="2496515" cy="54027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B8C43A0-E7A7-E00D-F74A-9CEE62AA1D9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6671" y="727643"/>
            <a:ext cx="2481414" cy="53700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6B5BE0AC-6249-335A-120F-A073BD939EB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7675" y="694963"/>
            <a:ext cx="2496514" cy="54027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 descr="Text&#10;&#10;Description automatically generated">
            <a:extLst>
              <a:ext uri="{FF2B5EF4-FFF2-40B4-BE49-F238E27FC236}">
                <a16:creationId xmlns:a16="http://schemas.microsoft.com/office/drawing/2014/main" id="{BAFAE14E-46DB-BDB0-0B29-3D538FFDFEB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3779" y="727643"/>
            <a:ext cx="2445428" cy="52921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70785505-D873-7A07-7632-E073977CA235}"/>
              </a:ext>
            </a:extLst>
          </p:cNvPr>
          <p:cNvSpPr/>
          <p:nvPr/>
        </p:nvSpPr>
        <p:spPr>
          <a:xfrm>
            <a:off x="2281888" y="962025"/>
            <a:ext cx="607906" cy="3619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300BC37-14DB-35F0-6015-764FF053FECB}"/>
              </a:ext>
            </a:extLst>
          </p:cNvPr>
          <p:cNvSpPr/>
          <p:nvPr/>
        </p:nvSpPr>
        <p:spPr>
          <a:xfrm>
            <a:off x="4207394" y="2686050"/>
            <a:ext cx="607906" cy="3619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A6468CA1-986A-DA1A-23C6-F0A37C3458FB}"/>
              </a:ext>
            </a:extLst>
          </p:cNvPr>
          <p:cNvSpPr/>
          <p:nvPr/>
        </p:nvSpPr>
        <p:spPr>
          <a:xfrm>
            <a:off x="7181979" y="4991100"/>
            <a:ext cx="607906" cy="3619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1CFE2FC-0FC7-10CE-4771-C07313B26A88}"/>
              </a:ext>
            </a:extLst>
          </p:cNvPr>
          <p:cNvSpPr/>
          <p:nvPr/>
        </p:nvSpPr>
        <p:spPr>
          <a:xfrm>
            <a:off x="6979169" y="5334406"/>
            <a:ext cx="1012306" cy="3619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13FECF8-B498-413E-08CF-8C99DB53A174}"/>
              </a:ext>
            </a:extLst>
          </p:cNvPr>
          <p:cNvSpPr/>
          <p:nvPr/>
        </p:nvSpPr>
        <p:spPr>
          <a:xfrm>
            <a:off x="9200741" y="4372381"/>
            <a:ext cx="1012306" cy="3619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32" name="Picture 2">
            <a:extLst>
              <a:ext uri="{FF2B5EF4-FFF2-40B4-BE49-F238E27FC236}">
                <a16:creationId xmlns:a16="http://schemas.microsoft.com/office/drawing/2014/main" id="{1F7C7D8F-0E86-326E-47FE-77294CA76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55933">
            <a:off x="10391038" y="144012"/>
            <a:ext cx="1492045" cy="149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134D59C9-28A8-2859-F36A-4366E2A8E323}"/>
              </a:ext>
            </a:extLst>
          </p:cNvPr>
          <p:cNvSpPr txBox="1"/>
          <p:nvPr/>
        </p:nvSpPr>
        <p:spPr>
          <a:xfrm>
            <a:off x="316017" y="157029"/>
            <a:ext cx="41913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0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Blocare în </a:t>
            </a:r>
            <a:r>
              <a:rPr lang="ro-RO" sz="20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Instagram</a:t>
            </a:r>
            <a:endParaRPr lang="ro-RO" sz="2000" dirty="0">
              <a:solidFill>
                <a:srgbClr val="31278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2151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21;p4">
            <a:extLst>
              <a:ext uri="{FF2B5EF4-FFF2-40B4-BE49-F238E27FC236}">
                <a16:creationId xmlns:a16="http://schemas.microsoft.com/office/drawing/2014/main" id="{3B0329FB-64DE-7889-7AF2-A338A76A43EB}"/>
              </a:ext>
            </a:extLst>
          </p:cNvPr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3" name="Google Shape;122;p4">
              <a:extLst>
                <a:ext uri="{FF2B5EF4-FFF2-40B4-BE49-F238E27FC236}">
                  <a16:creationId xmlns:a16="http://schemas.microsoft.com/office/drawing/2014/main" id="{EB8E3BBC-8920-037B-1A6E-ECC1F5F6D8C8}"/>
                </a:ext>
              </a:extLst>
            </p:cNvPr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RO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Siguranța în mediul online - 6</a:t>
              </a:r>
              <a:endParaRPr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</p:txBody>
        </p:sp>
        <p:pic>
          <p:nvPicPr>
            <p:cNvPr id="4" name="Google Shape;123;p4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C5C842DA-7E7F-436F-6C0F-0259FD94C1C1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" name="Picture 1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593E9C1-59F5-1315-DF6E-3AE8E278893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1772" y="238125"/>
            <a:ext cx="2794511" cy="60476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04A6514-10FB-1B3B-6D96-FB74E9425E9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6334" y="238125"/>
            <a:ext cx="2794510" cy="6047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 descr="Timeline&#10;&#10;Description automatically generated">
            <a:extLst>
              <a:ext uri="{FF2B5EF4-FFF2-40B4-BE49-F238E27FC236}">
                <a16:creationId xmlns:a16="http://schemas.microsoft.com/office/drawing/2014/main" id="{3449D4B5-6B34-B199-A913-49BD4755115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7800" y="238125"/>
            <a:ext cx="2794511" cy="6047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9E139050-F344-1412-05B6-383201D717D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63729">
            <a:off x="462517" y="1425748"/>
            <a:ext cx="1256375" cy="12563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A6ACEE2-8E43-EEE3-AA0F-B18B9CC6E1B1}"/>
              </a:ext>
            </a:extLst>
          </p:cNvPr>
          <p:cNvSpPr txBox="1"/>
          <p:nvPr/>
        </p:nvSpPr>
        <p:spPr>
          <a:xfrm>
            <a:off x="399689" y="380704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0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Blocare în </a:t>
            </a:r>
            <a:r>
              <a:rPr lang="ro-RO" sz="20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TikTok</a:t>
            </a:r>
            <a:endParaRPr lang="ro-RO" sz="2000" dirty="0">
              <a:solidFill>
                <a:srgbClr val="31278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6D61671-7A6E-9892-D422-E0E0286AC667}"/>
              </a:ext>
            </a:extLst>
          </p:cNvPr>
          <p:cNvSpPr/>
          <p:nvPr/>
        </p:nvSpPr>
        <p:spPr>
          <a:xfrm>
            <a:off x="4653613" y="572266"/>
            <a:ext cx="607906" cy="3619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D5E793F-16C6-42A6-22F7-87761234106F}"/>
              </a:ext>
            </a:extLst>
          </p:cNvPr>
          <p:cNvSpPr/>
          <p:nvPr/>
        </p:nvSpPr>
        <p:spPr>
          <a:xfrm>
            <a:off x="6155182" y="5400675"/>
            <a:ext cx="607906" cy="3619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463D429-922A-54F8-F0F2-53939A05E1A0}"/>
              </a:ext>
            </a:extLst>
          </p:cNvPr>
          <p:cNvSpPr/>
          <p:nvPr/>
        </p:nvSpPr>
        <p:spPr>
          <a:xfrm>
            <a:off x="10616263" y="3971925"/>
            <a:ext cx="684474" cy="3619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882904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21;p4">
            <a:extLst>
              <a:ext uri="{FF2B5EF4-FFF2-40B4-BE49-F238E27FC236}">
                <a16:creationId xmlns:a16="http://schemas.microsoft.com/office/drawing/2014/main" id="{A6145D9F-154C-E874-F919-91B07FFDB641}"/>
              </a:ext>
            </a:extLst>
          </p:cNvPr>
          <p:cNvGrpSpPr/>
          <p:nvPr/>
        </p:nvGrpSpPr>
        <p:grpSpPr>
          <a:xfrm>
            <a:off x="0" y="6421932"/>
            <a:ext cx="12192000" cy="445070"/>
            <a:chOff x="0" y="6421932"/>
            <a:chExt cx="12192000" cy="445070"/>
          </a:xfrm>
        </p:grpSpPr>
        <p:sp>
          <p:nvSpPr>
            <p:cNvPr id="3" name="Google Shape;122;p4">
              <a:extLst>
                <a:ext uri="{FF2B5EF4-FFF2-40B4-BE49-F238E27FC236}">
                  <a16:creationId xmlns:a16="http://schemas.microsoft.com/office/drawing/2014/main" id="{65963453-1D60-1984-EDDC-C9B6461AA081}"/>
                </a:ext>
              </a:extLst>
            </p:cNvPr>
            <p:cNvSpPr/>
            <p:nvPr/>
          </p:nvSpPr>
          <p:spPr>
            <a:xfrm>
              <a:off x="0" y="6421932"/>
              <a:ext cx="12192000" cy="44507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RO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Siguranța în mediul online - 6</a:t>
              </a:r>
              <a:endParaRPr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</p:txBody>
        </p:sp>
        <p:pic>
          <p:nvPicPr>
            <p:cNvPr id="4" name="Google Shape;123;p4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7D63C5B7-942D-DFA2-9FA9-9C86259A7DB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4EAB8F7-3F96-C145-6B00-A17C453DDD2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5368" y="380704"/>
            <a:ext cx="2676165" cy="5791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CE1BA039-3CF7-707D-943F-A3BD78A0813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0404" y="380704"/>
            <a:ext cx="2676165" cy="5791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Graphical user interface, application, chat or text message&#10;&#10;Description automatically generated">
            <a:extLst>
              <a:ext uri="{FF2B5EF4-FFF2-40B4-BE49-F238E27FC236}">
                <a16:creationId xmlns:a16="http://schemas.microsoft.com/office/drawing/2014/main" id="{61B16D7A-FBF8-834D-AD6D-5740F84C98C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5440" y="380704"/>
            <a:ext cx="2676165" cy="5791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317DBA1B-42BF-CA50-9DBD-88915453E665}"/>
              </a:ext>
            </a:extLst>
          </p:cNvPr>
          <p:cNvSpPr/>
          <p:nvPr/>
        </p:nvSpPr>
        <p:spPr>
          <a:xfrm>
            <a:off x="4888019" y="685800"/>
            <a:ext cx="607906" cy="3619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3FFDA01-8FC1-234F-8741-5033B18CB8A1}"/>
              </a:ext>
            </a:extLst>
          </p:cNvPr>
          <p:cNvSpPr/>
          <p:nvPr/>
        </p:nvSpPr>
        <p:spPr>
          <a:xfrm>
            <a:off x="5850403" y="3429000"/>
            <a:ext cx="2676165" cy="4641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700F859-D75D-2F4A-2272-1AD5A873DF1E}"/>
              </a:ext>
            </a:extLst>
          </p:cNvPr>
          <p:cNvSpPr/>
          <p:nvPr/>
        </p:nvSpPr>
        <p:spPr>
          <a:xfrm>
            <a:off x="9139778" y="3073115"/>
            <a:ext cx="2308437" cy="51174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A0C0BE-5755-8076-EB6E-245A4DE7CB5F}"/>
              </a:ext>
            </a:extLst>
          </p:cNvPr>
          <p:cNvSpPr txBox="1"/>
          <p:nvPr/>
        </p:nvSpPr>
        <p:spPr>
          <a:xfrm>
            <a:off x="399689" y="380704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0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Blocare în </a:t>
            </a:r>
            <a:r>
              <a:rPr lang="ro-RO" sz="20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Snapchat</a:t>
            </a:r>
            <a:endParaRPr lang="ro-RO" sz="2000" dirty="0">
              <a:solidFill>
                <a:srgbClr val="31278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085CF191-A094-784B-E822-7A6D3480F15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168" t="15556" r="27255" b="15948"/>
          <a:stretch/>
        </p:blipFill>
        <p:spPr>
          <a:xfrm rot="556854">
            <a:off x="420198" y="1397106"/>
            <a:ext cx="1746618" cy="1749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1823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2075085-0E12-2975-229A-FA63BFE92475}"/>
              </a:ext>
            </a:extLst>
          </p:cNvPr>
          <p:cNvSpPr/>
          <p:nvPr/>
        </p:nvSpPr>
        <p:spPr>
          <a:xfrm>
            <a:off x="409574" y="2799652"/>
            <a:ext cx="7489813" cy="587468"/>
          </a:xfrm>
          <a:prstGeom prst="rect">
            <a:avLst/>
          </a:prstGeom>
          <a:solidFill>
            <a:srgbClr val="DDF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A529EF6-2346-B84E-E903-C6097C201FE0}"/>
              </a:ext>
            </a:extLst>
          </p:cNvPr>
          <p:cNvSpPr/>
          <p:nvPr/>
        </p:nvSpPr>
        <p:spPr>
          <a:xfrm>
            <a:off x="409574" y="3494628"/>
            <a:ext cx="7489813" cy="587468"/>
          </a:xfrm>
          <a:prstGeom prst="rect">
            <a:avLst/>
          </a:prstGeom>
          <a:solidFill>
            <a:srgbClr val="DDF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694827B-DB70-8785-56C2-807483EE0AAB}"/>
              </a:ext>
            </a:extLst>
          </p:cNvPr>
          <p:cNvSpPr/>
          <p:nvPr/>
        </p:nvSpPr>
        <p:spPr>
          <a:xfrm>
            <a:off x="409574" y="4189603"/>
            <a:ext cx="7489813" cy="872071"/>
          </a:xfrm>
          <a:prstGeom prst="rect">
            <a:avLst/>
          </a:prstGeom>
          <a:solidFill>
            <a:srgbClr val="DDF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9305881-931F-2DE3-B6D3-172018FDE9C9}"/>
              </a:ext>
            </a:extLst>
          </p:cNvPr>
          <p:cNvSpPr/>
          <p:nvPr/>
        </p:nvSpPr>
        <p:spPr>
          <a:xfrm>
            <a:off x="409574" y="5169753"/>
            <a:ext cx="7489813" cy="587468"/>
          </a:xfrm>
          <a:prstGeom prst="rect">
            <a:avLst/>
          </a:prstGeom>
          <a:solidFill>
            <a:srgbClr val="DDF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A966CF-A932-B5DB-E564-64BD2CC8B932}"/>
              </a:ext>
            </a:extLst>
          </p:cNvPr>
          <p:cNvSpPr/>
          <p:nvPr/>
        </p:nvSpPr>
        <p:spPr>
          <a:xfrm>
            <a:off x="409574" y="2104676"/>
            <a:ext cx="7489813" cy="587468"/>
          </a:xfrm>
          <a:prstGeom prst="rect">
            <a:avLst/>
          </a:prstGeom>
          <a:solidFill>
            <a:srgbClr val="DDF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E23A09E-6CF9-2C89-4F82-FC918C3CFDB3}"/>
              </a:ext>
            </a:extLst>
          </p:cNvPr>
          <p:cNvSpPr/>
          <p:nvPr/>
        </p:nvSpPr>
        <p:spPr>
          <a:xfrm>
            <a:off x="409574" y="1409700"/>
            <a:ext cx="7489813" cy="587468"/>
          </a:xfrm>
          <a:prstGeom prst="rect">
            <a:avLst/>
          </a:prstGeom>
          <a:solidFill>
            <a:srgbClr val="DDF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529A01-CF7C-6690-6DC7-F4F19E41ACE5}"/>
              </a:ext>
            </a:extLst>
          </p:cNvPr>
          <p:cNvSpPr txBox="1"/>
          <p:nvPr/>
        </p:nvSpPr>
        <p:spPr>
          <a:xfrm>
            <a:off x="1243990" y="1516791"/>
            <a:ext cx="6558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...pune multe întrebări personale imediat după prima întâlnire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853E17-7930-865A-1A05-66D15A9E5228}"/>
              </a:ext>
            </a:extLst>
          </p:cNvPr>
          <p:cNvSpPr txBox="1"/>
          <p:nvPr/>
        </p:nvSpPr>
        <p:spPr>
          <a:xfrm>
            <a:off x="236324" y="204414"/>
            <a:ext cx="56060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Semne de avertizare pentru copii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14C255-6FE1-F650-2785-ED5636923706}"/>
              </a:ext>
            </a:extLst>
          </p:cNvPr>
          <p:cNvSpPr txBox="1"/>
          <p:nvPr/>
        </p:nvSpPr>
        <p:spPr>
          <a:xfrm>
            <a:off x="236324" y="666079"/>
            <a:ext cx="4745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800" dirty="0">
                <a:solidFill>
                  <a:srgbClr val="312783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Încurajați copiii să fie alerți dacă cineva...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0B0090-8853-5019-FF35-FEBC99064F15}"/>
              </a:ext>
            </a:extLst>
          </p:cNvPr>
          <p:cNvSpPr txBox="1"/>
          <p:nvPr/>
        </p:nvSpPr>
        <p:spPr>
          <a:xfrm>
            <a:off x="1243991" y="2215955"/>
            <a:ext cx="4958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...începe să ceară favoruri și dă ceva în schimb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66964D-DD9F-756F-F6AA-0994CCD0B685}"/>
              </a:ext>
            </a:extLst>
          </p:cNvPr>
          <p:cNvSpPr txBox="1"/>
          <p:nvPr/>
        </p:nvSpPr>
        <p:spPr>
          <a:xfrm>
            <a:off x="1243990" y="2915119"/>
            <a:ext cx="3423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...dorește să țină relația secretă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BB2A9F-CF9F-B387-6E08-14755F040CE1}"/>
              </a:ext>
            </a:extLst>
          </p:cNvPr>
          <p:cNvSpPr txBox="1"/>
          <p:nvPr/>
        </p:nvSpPr>
        <p:spPr>
          <a:xfrm>
            <a:off x="1243991" y="3612256"/>
            <a:ext cx="4829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...îi contactează frecvent și în moduri diferite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2BAC2B-9D63-B25C-69F7-1B8E09BF6111}"/>
              </a:ext>
            </a:extLst>
          </p:cNvPr>
          <p:cNvSpPr txBox="1"/>
          <p:nvPr/>
        </p:nvSpPr>
        <p:spPr>
          <a:xfrm>
            <a:off x="1241699" y="4309393"/>
            <a:ext cx="6657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...face complimente referitor la aspect sau corp sau pune întrebări ca „ai fost sărutată vreodată?”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BE42F4-471B-9603-1659-8831BFF3A709}"/>
              </a:ext>
            </a:extLst>
          </p:cNvPr>
          <p:cNvSpPr txBox="1"/>
          <p:nvPr/>
        </p:nvSpPr>
        <p:spPr>
          <a:xfrm>
            <a:off x="1241699" y="5286276"/>
            <a:ext cx="2351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...insistă la o întâlnire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F80FDC-E5C9-AD54-1503-51413520D351}"/>
              </a:ext>
            </a:extLst>
          </p:cNvPr>
          <p:cNvSpPr txBox="1"/>
          <p:nvPr/>
        </p:nvSpPr>
        <p:spPr>
          <a:xfrm rot="962647">
            <a:off x="8343602" y="913619"/>
            <a:ext cx="3325091" cy="1328023"/>
          </a:xfrm>
          <a:prstGeom prst="roundRect">
            <a:avLst/>
          </a:prstGeom>
          <a:solidFill>
            <a:srgbClr val="312783"/>
          </a:solidFill>
          <a:ln>
            <a:solidFill>
              <a:srgbClr val="312783"/>
            </a:solidFill>
          </a:ln>
        </p:spPr>
        <p:txBody>
          <a:bodyPr wrap="square" rtlCol="0">
            <a:spAutoFit/>
          </a:bodyPr>
          <a:lstStyle/>
          <a:p>
            <a:r>
              <a:rPr lang="ro-RO" sz="18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Aceste semne sunt valabile pentru persoane necunoscute, dar și pentru persoane cunoscute!</a:t>
            </a:r>
          </a:p>
        </p:txBody>
      </p:sp>
      <p:grpSp>
        <p:nvGrpSpPr>
          <p:cNvPr id="11" name="Google Shape;121;p4">
            <a:extLst>
              <a:ext uri="{FF2B5EF4-FFF2-40B4-BE49-F238E27FC236}">
                <a16:creationId xmlns:a16="http://schemas.microsoft.com/office/drawing/2014/main" id="{0AF76878-1CB3-CD01-F3ED-8722BF95C903}"/>
              </a:ext>
            </a:extLst>
          </p:cNvPr>
          <p:cNvGrpSpPr/>
          <p:nvPr/>
        </p:nvGrpSpPr>
        <p:grpSpPr>
          <a:xfrm>
            <a:off x="0" y="6439417"/>
            <a:ext cx="12192000" cy="1211111"/>
            <a:chOff x="831273" y="5652655"/>
            <a:chExt cx="12192000" cy="1211111"/>
          </a:xfrm>
        </p:grpSpPr>
        <p:sp>
          <p:nvSpPr>
            <p:cNvPr id="12" name="Google Shape;122;p4">
              <a:extLst>
                <a:ext uri="{FF2B5EF4-FFF2-40B4-BE49-F238E27FC236}">
                  <a16:creationId xmlns:a16="http://schemas.microsoft.com/office/drawing/2014/main" id="{F6885F26-76D1-9A1B-AE75-31A98629016D}"/>
                </a:ext>
              </a:extLst>
            </p:cNvPr>
            <p:cNvSpPr/>
            <p:nvPr/>
          </p:nvSpPr>
          <p:spPr>
            <a:xfrm>
              <a:off x="831273" y="5652655"/>
              <a:ext cx="12192000" cy="44507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RO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Siguranța în mediul online - 6</a:t>
              </a:r>
              <a:endParaRPr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</p:txBody>
        </p:sp>
        <p:pic>
          <p:nvPicPr>
            <p:cNvPr id="13" name="Google Shape;123;p4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4AAC3803-D433-02B9-F7D6-F36CA6654FDB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0BA3FD3D-28FF-9D77-D6D3-C04E952B44DD}"/>
              </a:ext>
            </a:extLst>
          </p:cNvPr>
          <p:cNvSpPr/>
          <p:nvPr/>
        </p:nvSpPr>
        <p:spPr>
          <a:xfrm>
            <a:off x="531599" y="1516791"/>
            <a:ext cx="624612" cy="369332"/>
          </a:xfrm>
          <a:prstGeom prst="rightArrow">
            <a:avLst/>
          </a:prstGeom>
          <a:solidFill>
            <a:srgbClr val="009FE3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30168E90-CDC9-14B0-F48E-4EFA5FB96EA9}"/>
              </a:ext>
            </a:extLst>
          </p:cNvPr>
          <p:cNvSpPr/>
          <p:nvPr/>
        </p:nvSpPr>
        <p:spPr>
          <a:xfrm>
            <a:off x="531599" y="2212756"/>
            <a:ext cx="624612" cy="369332"/>
          </a:xfrm>
          <a:prstGeom prst="rightArrow">
            <a:avLst/>
          </a:prstGeom>
          <a:solidFill>
            <a:srgbClr val="009FE3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4A5537BB-4F45-C83D-58D9-0DDCE553E094}"/>
              </a:ext>
            </a:extLst>
          </p:cNvPr>
          <p:cNvSpPr/>
          <p:nvPr/>
        </p:nvSpPr>
        <p:spPr>
          <a:xfrm>
            <a:off x="531599" y="2908721"/>
            <a:ext cx="624612" cy="369332"/>
          </a:xfrm>
          <a:prstGeom prst="rightArrow">
            <a:avLst/>
          </a:prstGeom>
          <a:solidFill>
            <a:srgbClr val="009FE3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7F56A6FF-4AB4-F864-3FDF-8C8383D2B171}"/>
              </a:ext>
            </a:extLst>
          </p:cNvPr>
          <p:cNvSpPr/>
          <p:nvPr/>
        </p:nvSpPr>
        <p:spPr>
          <a:xfrm>
            <a:off x="531599" y="3604686"/>
            <a:ext cx="624612" cy="369332"/>
          </a:xfrm>
          <a:prstGeom prst="rightArrow">
            <a:avLst/>
          </a:prstGeom>
          <a:solidFill>
            <a:srgbClr val="009FE3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A0E41AE2-ACF8-BA0B-6C94-304FCCE7D76A}"/>
              </a:ext>
            </a:extLst>
          </p:cNvPr>
          <p:cNvSpPr/>
          <p:nvPr/>
        </p:nvSpPr>
        <p:spPr>
          <a:xfrm>
            <a:off x="531599" y="4300651"/>
            <a:ext cx="624612" cy="369332"/>
          </a:xfrm>
          <a:prstGeom prst="rightArrow">
            <a:avLst/>
          </a:prstGeom>
          <a:solidFill>
            <a:srgbClr val="009FE3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332CEEDE-80CE-1DA8-534B-21EA92F5FDDD}"/>
              </a:ext>
            </a:extLst>
          </p:cNvPr>
          <p:cNvSpPr/>
          <p:nvPr/>
        </p:nvSpPr>
        <p:spPr>
          <a:xfrm>
            <a:off x="557960" y="5286276"/>
            <a:ext cx="624612" cy="369332"/>
          </a:xfrm>
          <a:prstGeom prst="rightArrow">
            <a:avLst/>
          </a:prstGeom>
          <a:solidFill>
            <a:srgbClr val="009FE3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F22A8C7-90BE-6F71-3336-C194B5DC3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10575" y="3161165"/>
            <a:ext cx="3371851" cy="3371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96775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28E67B9-DF1B-FE80-943C-E1CCCB511985}"/>
              </a:ext>
            </a:extLst>
          </p:cNvPr>
          <p:cNvSpPr txBox="1"/>
          <p:nvPr/>
        </p:nvSpPr>
        <p:spPr>
          <a:xfrm>
            <a:off x="423614" y="490164"/>
            <a:ext cx="1134477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60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Aplica</a:t>
            </a:r>
            <a:r>
              <a:rPr lang="ro-RO" sz="60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ții de control parental</a:t>
            </a:r>
          </a:p>
        </p:txBody>
      </p:sp>
      <p:sp>
        <p:nvSpPr>
          <p:cNvPr id="3" name="Google Shape;122;p4">
            <a:extLst>
              <a:ext uri="{FF2B5EF4-FFF2-40B4-BE49-F238E27FC236}">
                <a16:creationId xmlns:a16="http://schemas.microsoft.com/office/drawing/2014/main" id="{E8D00A2F-21F8-FD4F-16FC-584BBB5C8392}"/>
              </a:ext>
            </a:extLst>
          </p:cNvPr>
          <p:cNvSpPr/>
          <p:nvPr/>
        </p:nvSpPr>
        <p:spPr>
          <a:xfrm>
            <a:off x="0" y="6439417"/>
            <a:ext cx="12192000" cy="445070"/>
          </a:xfrm>
          <a:prstGeom prst="rect">
            <a:avLst/>
          </a:prstGeom>
          <a:gradFill>
            <a:gsLst>
              <a:gs pos="0">
                <a:srgbClr val="F5F7FC"/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Siguranța în mediul online - 6</a:t>
            </a:r>
            <a:endParaRPr sz="1800" dirty="0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pic>
        <p:nvPicPr>
          <p:cNvPr id="22530" name="Picture 2" descr="9 Best Parental Control Apps To Monitor Kids Phone [2020 Edition]">
            <a:extLst>
              <a:ext uri="{FF2B5EF4-FFF2-40B4-BE49-F238E27FC236}">
                <a16:creationId xmlns:a16="http://schemas.microsoft.com/office/drawing/2014/main" id="{15EED9E2-CB5A-D394-EA7B-14C1F24CB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025" y="1748418"/>
            <a:ext cx="8181975" cy="469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79972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141CA1-A97F-B727-3A24-C93D1C7DBC74}"/>
              </a:ext>
            </a:extLst>
          </p:cNvPr>
          <p:cNvSpPr txBox="1"/>
          <p:nvPr/>
        </p:nvSpPr>
        <p:spPr>
          <a:xfrm>
            <a:off x="236324" y="204414"/>
            <a:ext cx="46442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4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Aplica</a:t>
            </a:r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ții de control parental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5188FF5-AEDA-1473-5E71-78E41A7CDA65}"/>
              </a:ext>
            </a:extLst>
          </p:cNvPr>
          <p:cNvSpPr/>
          <p:nvPr/>
        </p:nvSpPr>
        <p:spPr>
          <a:xfrm>
            <a:off x="1798320" y="1158240"/>
            <a:ext cx="5171440" cy="660400"/>
          </a:xfrm>
          <a:prstGeom prst="roundRect">
            <a:avLst/>
          </a:prstGeom>
          <a:solidFill>
            <a:srgbClr val="DDF1FA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400" dirty="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Filtrare de conținut</a:t>
            </a:r>
            <a:endParaRPr lang="en-US" sz="2400" dirty="0">
              <a:solidFill>
                <a:schemeClr val="tx1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06AB19E-700A-6356-6966-880D205B0FD5}"/>
              </a:ext>
            </a:extLst>
          </p:cNvPr>
          <p:cNvSpPr/>
          <p:nvPr/>
        </p:nvSpPr>
        <p:spPr>
          <a:xfrm>
            <a:off x="1798320" y="2143760"/>
            <a:ext cx="5171440" cy="660400"/>
          </a:xfrm>
          <a:prstGeom prst="roundRect">
            <a:avLst/>
          </a:prstGeom>
          <a:solidFill>
            <a:srgbClr val="DDF1FA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400" dirty="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Controlul accesul la aplicații</a:t>
            </a:r>
            <a:endParaRPr lang="en-US" sz="2400" dirty="0">
              <a:solidFill>
                <a:schemeClr val="tx1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8FDB6C7-FA89-440C-D545-076372696380}"/>
              </a:ext>
            </a:extLst>
          </p:cNvPr>
          <p:cNvSpPr/>
          <p:nvPr/>
        </p:nvSpPr>
        <p:spPr>
          <a:xfrm>
            <a:off x="1798320" y="3098800"/>
            <a:ext cx="5171440" cy="660400"/>
          </a:xfrm>
          <a:prstGeom prst="roundRect">
            <a:avLst/>
          </a:prstGeom>
          <a:solidFill>
            <a:srgbClr val="DDF1FA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400" dirty="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Controlul timpului online</a:t>
            </a:r>
            <a:endParaRPr lang="en-US" sz="2400" dirty="0">
              <a:solidFill>
                <a:schemeClr val="tx1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8FA3F9D-01DF-7085-9F52-1E71B88B2C45}"/>
              </a:ext>
            </a:extLst>
          </p:cNvPr>
          <p:cNvSpPr/>
          <p:nvPr/>
        </p:nvSpPr>
        <p:spPr>
          <a:xfrm>
            <a:off x="1798320" y="4053840"/>
            <a:ext cx="5171440" cy="660400"/>
          </a:xfrm>
          <a:prstGeom prst="roundRect">
            <a:avLst/>
          </a:prstGeom>
          <a:solidFill>
            <a:srgbClr val="DDF1FA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400" dirty="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Monitorizarea siturilor și a timpului</a:t>
            </a:r>
            <a:endParaRPr lang="en-US" sz="2400" dirty="0">
              <a:solidFill>
                <a:schemeClr val="tx1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B913165-8308-8026-CD4D-F459C9E7E0E4}"/>
              </a:ext>
            </a:extLst>
          </p:cNvPr>
          <p:cNvSpPr/>
          <p:nvPr/>
        </p:nvSpPr>
        <p:spPr>
          <a:xfrm>
            <a:off x="1798320" y="5039360"/>
            <a:ext cx="5171440" cy="660400"/>
          </a:xfrm>
          <a:prstGeom prst="roundRect">
            <a:avLst/>
          </a:prstGeom>
          <a:solidFill>
            <a:srgbClr val="DDF1FA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400" dirty="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Monitorizarea locației</a:t>
            </a:r>
            <a:endParaRPr lang="en-US" sz="2400" dirty="0">
              <a:solidFill>
                <a:schemeClr val="tx1"/>
              </a:solidFill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grpSp>
        <p:nvGrpSpPr>
          <p:cNvPr id="4" name="Google Shape;121;p4">
            <a:extLst>
              <a:ext uri="{FF2B5EF4-FFF2-40B4-BE49-F238E27FC236}">
                <a16:creationId xmlns:a16="http://schemas.microsoft.com/office/drawing/2014/main" id="{11C37181-4CDB-46F7-1757-6FC0BEE048D4}"/>
              </a:ext>
            </a:extLst>
          </p:cNvPr>
          <p:cNvGrpSpPr/>
          <p:nvPr/>
        </p:nvGrpSpPr>
        <p:grpSpPr>
          <a:xfrm>
            <a:off x="0" y="6439417"/>
            <a:ext cx="12192000" cy="1211111"/>
            <a:chOff x="831273" y="5652655"/>
            <a:chExt cx="12192000" cy="1211111"/>
          </a:xfrm>
        </p:grpSpPr>
        <p:sp>
          <p:nvSpPr>
            <p:cNvPr id="9" name="Google Shape;122;p4">
              <a:extLst>
                <a:ext uri="{FF2B5EF4-FFF2-40B4-BE49-F238E27FC236}">
                  <a16:creationId xmlns:a16="http://schemas.microsoft.com/office/drawing/2014/main" id="{02B0F6BE-781F-9BC8-AD60-42F5004A23F0}"/>
                </a:ext>
              </a:extLst>
            </p:cNvPr>
            <p:cNvSpPr/>
            <p:nvPr/>
          </p:nvSpPr>
          <p:spPr>
            <a:xfrm>
              <a:off x="831273" y="5652655"/>
              <a:ext cx="12192000" cy="445070"/>
            </a:xfrm>
            <a:prstGeom prst="rect">
              <a:avLst/>
            </a:prstGeom>
            <a:gradFill>
              <a:gsLst>
                <a:gs pos="0">
                  <a:srgbClr val="F5F7FC"/>
                </a:gs>
                <a:gs pos="100000">
                  <a:srgbClr val="312783"/>
                </a:gs>
              </a:gsLst>
              <a:lin ang="11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o-RO" sz="180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Siguranța în mediul online - 6</a:t>
              </a:r>
              <a:endParaRPr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</p:txBody>
        </p:sp>
        <p:pic>
          <p:nvPicPr>
            <p:cNvPr id="10" name="Google Shape;123;p4" descr="Graphical user interface, application&#10;&#10;Description automatically generated with medium confidence">
              <a:extLst>
                <a:ext uri="{FF2B5EF4-FFF2-40B4-BE49-F238E27FC236}">
                  <a16:creationId xmlns:a16="http://schemas.microsoft.com/office/drawing/2014/main" id="{54276CD6-242E-43D5-A11C-9A1AFD907BB8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1300737" y="6448141"/>
              <a:ext cx="816741" cy="415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170" name="Picture 2">
            <a:extLst>
              <a:ext uri="{FF2B5EF4-FFF2-40B4-BE49-F238E27FC236}">
                <a16:creationId xmlns:a16="http://schemas.microsoft.com/office/drawing/2014/main" id="{7A66187B-D514-8D75-E35A-BC9DBE6BB3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6178" y="834012"/>
            <a:ext cx="1309748" cy="1309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2C5CC637-0700-C4D5-7503-7AD6B6382A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5569" y="1730950"/>
            <a:ext cx="1309748" cy="1309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BEC242C7-8404-0AD8-CEAB-CD338B2C94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6178" y="2900680"/>
            <a:ext cx="1153160" cy="1153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>
            <a:extLst>
              <a:ext uri="{FF2B5EF4-FFF2-40B4-BE49-F238E27FC236}">
                <a16:creationId xmlns:a16="http://schemas.microsoft.com/office/drawing/2014/main" id="{DC6430C0-C628-557F-7D34-DC9CA37E79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3726" y="3904993"/>
            <a:ext cx="1222375" cy="122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>
            <a:extLst>
              <a:ext uri="{FF2B5EF4-FFF2-40B4-BE49-F238E27FC236}">
                <a16:creationId xmlns:a16="http://schemas.microsoft.com/office/drawing/2014/main" id="{F1D22910-647A-33CD-C2B7-430CF2C646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048" y="4823977"/>
            <a:ext cx="1084128" cy="1084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06737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2;p4">
            <a:extLst>
              <a:ext uri="{FF2B5EF4-FFF2-40B4-BE49-F238E27FC236}">
                <a16:creationId xmlns:a16="http://schemas.microsoft.com/office/drawing/2014/main" id="{AB472417-DE8D-6EFA-556C-0750F4C778E9}"/>
              </a:ext>
            </a:extLst>
          </p:cNvPr>
          <p:cNvSpPr/>
          <p:nvPr/>
        </p:nvSpPr>
        <p:spPr>
          <a:xfrm>
            <a:off x="0" y="6439417"/>
            <a:ext cx="12192000" cy="445070"/>
          </a:xfrm>
          <a:prstGeom prst="rect">
            <a:avLst/>
          </a:prstGeom>
          <a:gradFill>
            <a:gsLst>
              <a:gs pos="0">
                <a:srgbClr val="F5F7FC"/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Siguranța în mediul online - </a:t>
            </a:r>
            <a:r>
              <a:rPr lang="de-AT"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5</a:t>
            </a:r>
            <a:endParaRPr sz="1800" dirty="0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83D36A-1CA1-2A0C-4D1E-4F3572277BAC}"/>
              </a:ext>
            </a:extLst>
          </p:cNvPr>
          <p:cNvSpPr txBox="1"/>
          <p:nvPr/>
        </p:nvSpPr>
        <p:spPr>
          <a:xfrm>
            <a:off x="438150" y="428625"/>
            <a:ext cx="826059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36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Control parental</a:t>
            </a:r>
            <a:endParaRPr lang="ro-RO" sz="3600" dirty="0">
              <a:solidFill>
                <a:srgbClr val="31278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o-RO" sz="36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folosind conturi de copii Windows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9AA9CED-601B-F2DA-5FB6-4F215497589A}"/>
              </a:ext>
            </a:extLst>
          </p:cNvPr>
          <p:cNvGrpSpPr/>
          <p:nvPr/>
        </p:nvGrpSpPr>
        <p:grpSpPr>
          <a:xfrm>
            <a:off x="5665032" y="2124423"/>
            <a:ext cx="6067425" cy="3552825"/>
            <a:chOff x="352425" y="2257773"/>
            <a:chExt cx="6067425" cy="3552825"/>
          </a:xfrm>
        </p:grpSpPr>
        <p:pic>
          <p:nvPicPr>
            <p:cNvPr id="7170" name="Picture 2" descr="Microsoft Family Safety App : What it is and how it works? - YouTube">
              <a:extLst>
                <a:ext uri="{FF2B5EF4-FFF2-40B4-BE49-F238E27FC236}">
                  <a16:creationId xmlns:a16="http://schemas.microsoft.com/office/drawing/2014/main" id="{B7D81E9E-29E0-E279-4C47-B70CAB125B9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52425" y="2257773"/>
              <a:ext cx="6067425" cy="35528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8CD5CB4-3D08-303B-D5DD-6764F4639A3A}"/>
                </a:ext>
              </a:extLst>
            </p:cNvPr>
            <p:cNvSpPr/>
            <p:nvPr/>
          </p:nvSpPr>
          <p:spPr>
            <a:xfrm>
              <a:off x="352425" y="4924425"/>
              <a:ext cx="333375" cy="88617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o-RO"/>
            </a:p>
          </p:txBody>
        </p:sp>
      </p:grpSp>
      <p:pic>
        <p:nvPicPr>
          <p:cNvPr id="7172" name="Picture 4" descr="The online generation: Four in 10 children are addicted to the internet |  The Independent | The Independent">
            <a:extLst>
              <a:ext uri="{FF2B5EF4-FFF2-40B4-BE49-F238E27FC236}">
                <a16:creationId xmlns:a16="http://schemas.microsoft.com/office/drawing/2014/main" id="{F9964D09-07A7-185A-4BDB-208926CC79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8481" y="2333342"/>
            <a:ext cx="4522788" cy="33439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50851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2;p4">
            <a:extLst>
              <a:ext uri="{FF2B5EF4-FFF2-40B4-BE49-F238E27FC236}">
                <a16:creationId xmlns:a16="http://schemas.microsoft.com/office/drawing/2014/main" id="{E6CFBC5A-3A65-E286-F94C-93535FF5578A}"/>
              </a:ext>
            </a:extLst>
          </p:cNvPr>
          <p:cNvSpPr/>
          <p:nvPr/>
        </p:nvSpPr>
        <p:spPr>
          <a:xfrm>
            <a:off x="0" y="6439417"/>
            <a:ext cx="12192000" cy="445070"/>
          </a:xfrm>
          <a:prstGeom prst="rect">
            <a:avLst/>
          </a:prstGeom>
          <a:gradFill>
            <a:gsLst>
              <a:gs pos="0">
                <a:srgbClr val="F5F7FC"/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Siguranța în mediul online - 6</a:t>
            </a:r>
            <a:endParaRPr sz="1800" dirty="0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3" name="Google Shape;285;p17">
            <a:extLst>
              <a:ext uri="{FF2B5EF4-FFF2-40B4-BE49-F238E27FC236}">
                <a16:creationId xmlns:a16="http://schemas.microsoft.com/office/drawing/2014/main" id="{A520E119-50ED-80E5-1CA7-512AD6B0BEE6}"/>
              </a:ext>
            </a:extLst>
          </p:cNvPr>
          <p:cNvSpPr/>
          <p:nvPr/>
        </p:nvSpPr>
        <p:spPr>
          <a:xfrm>
            <a:off x="7853082" y="1506070"/>
            <a:ext cx="4249271" cy="3711389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31278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Google Shape;287;p17" descr="A picture containing shape&#10;&#10;Description automatically generated">
            <a:extLst>
              <a:ext uri="{FF2B5EF4-FFF2-40B4-BE49-F238E27FC236}">
                <a16:creationId xmlns:a16="http://schemas.microsoft.com/office/drawing/2014/main" id="{04327C43-8CF0-CD85-3E13-6645CE43E8B3}"/>
              </a:ext>
            </a:extLst>
          </p:cNvPr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00556" y="3340954"/>
            <a:ext cx="2820487" cy="1822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88;p17" descr="Icon&#10;&#10;Description automatically generated">
            <a:extLst>
              <a:ext uri="{FF2B5EF4-FFF2-40B4-BE49-F238E27FC236}">
                <a16:creationId xmlns:a16="http://schemas.microsoft.com/office/drawing/2014/main" id="{B44ECB85-0F4F-555F-7F01-C38E9E7E2721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6004" y="4252433"/>
            <a:ext cx="1685511" cy="1501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89;p17" descr="A computer with a blank screen&#10;&#10;Description automatically generated with low confidence">
            <a:extLst>
              <a:ext uri="{FF2B5EF4-FFF2-40B4-BE49-F238E27FC236}">
                <a16:creationId xmlns:a16="http://schemas.microsoft.com/office/drawing/2014/main" id="{7F7AB605-0960-D5D2-DB46-0CB7E0FF7993}"/>
              </a:ext>
            </a:extLst>
          </p:cNvPr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41770" y="4417328"/>
            <a:ext cx="1492273" cy="1357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90;p17" descr="A picture containing monitor&#10;&#10;Description automatically generated">
            <a:extLst>
              <a:ext uri="{FF2B5EF4-FFF2-40B4-BE49-F238E27FC236}">
                <a16:creationId xmlns:a16="http://schemas.microsoft.com/office/drawing/2014/main" id="{71CA5AF6-ECCB-20DC-374E-600D27669AF2}"/>
              </a:ext>
            </a:extLst>
          </p:cNvPr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86261" y="4160317"/>
            <a:ext cx="1685511" cy="168551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91;p17">
            <a:extLst>
              <a:ext uri="{FF2B5EF4-FFF2-40B4-BE49-F238E27FC236}">
                <a16:creationId xmlns:a16="http://schemas.microsoft.com/office/drawing/2014/main" id="{5DB03F90-D7DD-3F6A-7D4F-C5CA74574800}"/>
              </a:ext>
            </a:extLst>
          </p:cNvPr>
          <p:cNvSpPr/>
          <p:nvPr/>
        </p:nvSpPr>
        <p:spPr>
          <a:xfrm>
            <a:off x="3476624" y="116106"/>
            <a:ext cx="3264835" cy="1389964"/>
          </a:xfrm>
          <a:prstGeom prst="cloudCallout">
            <a:avLst>
              <a:gd name="adj1" fmla="val -39223"/>
              <a:gd name="adj2" fmla="val -40202"/>
            </a:avLst>
          </a:prstGeom>
          <a:solidFill>
            <a:srgbClr val="DDF1FA"/>
          </a:solidFill>
          <a:ln w="12700" cap="flat" cmpd="sng">
            <a:solidFill>
              <a:srgbClr val="31278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292;p17">
            <a:extLst>
              <a:ext uri="{FF2B5EF4-FFF2-40B4-BE49-F238E27FC236}">
                <a16:creationId xmlns:a16="http://schemas.microsoft.com/office/drawing/2014/main" id="{1A8EA1FA-1E87-001C-6EC9-6351A3BBDF1C}"/>
              </a:ext>
            </a:extLst>
          </p:cNvPr>
          <p:cNvSpPr txBox="1"/>
          <p:nvPr/>
        </p:nvSpPr>
        <p:spPr>
          <a:xfrm>
            <a:off x="8003566" y="1666127"/>
            <a:ext cx="392524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>
                <a:solidFill>
                  <a:srgbClr val="312783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„Administratorul”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>
                <a:solidFill>
                  <a:srgbClr val="312783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(Responsabil IT, coordonator centru)</a:t>
            </a:r>
            <a:endParaRPr/>
          </a:p>
        </p:txBody>
      </p:sp>
      <p:sp>
        <p:nvSpPr>
          <p:cNvPr id="10" name="Google Shape;293;p17">
            <a:extLst>
              <a:ext uri="{FF2B5EF4-FFF2-40B4-BE49-F238E27FC236}">
                <a16:creationId xmlns:a16="http://schemas.microsoft.com/office/drawing/2014/main" id="{E28DD504-6C6F-E04E-6D56-751B65C2AF66}"/>
              </a:ext>
            </a:extLst>
          </p:cNvPr>
          <p:cNvSpPr txBox="1"/>
          <p:nvPr/>
        </p:nvSpPr>
        <p:spPr>
          <a:xfrm>
            <a:off x="7915835" y="2492188"/>
            <a:ext cx="4100704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9388" marR="0" lvl="0" indent="-1793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o-RO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Definește drepturile și restricțiile pentru copii</a:t>
            </a:r>
            <a:endParaRPr/>
          </a:p>
          <a:p>
            <a:pPr marL="179388" marR="0" lvl="0" indent="-1793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o-RO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Monitorizează folosirea internetului</a:t>
            </a:r>
            <a:endParaRPr/>
          </a:p>
        </p:txBody>
      </p:sp>
      <p:cxnSp>
        <p:nvCxnSpPr>
          <p:cNvPr id="11" name="Google Shape;294;p17">
            <a:extLst>
              <a:ext uri="{FF2B5EF4-FFF2-40B4-BE49-F238E27FC236}">
                <a16:creationId xmlns:a16="http://schemas.microsoft.com/office/drawing/2014/main" id="{F18A7DC5-C327-ACEA-E609-BD43179FBB3C}"/>
              </a:ext>
            </a:extLst>
          </p:cNvPr>
          <p:cNvCxnSpPr>
            <a:cxnSpLocks/>
            <a:stCxn id="3" idx="0"/>
            <a:endCxn id="8" idx="2"/>
          </p:cNvCxnSpPr>
          <p:nvPr/>
        </p:nvCxnSpPr>
        <p:spPr>
          <a:xfrm rot="16200000" flipV="1">
            <a:off x="8010737" y="-460911"/>
            <a:ext cx="694982" cy="3238980"/>
          </a:xfrm>
          <a:prstGeom prst="curvedConnector2">
            <a:avLst/>
          </a:prstGeom>
          <a:noFill/>
          <a:ln w="28575" cap="flat" cmpd="sng">
            <a:solidFill>
              <a:srgbClr val="312783"/>
            </a:solidFill>
            <a:prstDash val="solid"/>
            <a:miter lim="800000"/>
            <a:headEnd type="triangle" w="med" len="med"/>
            <a:tailEnd type="triangle" w="med" len="med"/>
          </a:ln>
        </p:spPr>
      </p:cxnSp>
      <p:sp>
        <p:nvSpPr>
          <p:cNvPr id="12" name="Google Shape;295;p17">
            <a:extLst>
              <a:ext uri="{FF2B5EF4-FFF2-40B4-BE49-F238E27FC236}">
                <a16:creationId xmlns:a16="http://schemas.microsoft.com/office/drawing/2014/main" id="{6D4F6C9D-C422-404A-5626-4D1BB9B80EA6}"/>
              </a:ext>
            </a:extLst>
          </p:cNvPr>
          <p:cNvSpPr/>
          <p:nvPr/>
        </p:nvSpPr>
        <p:spPr>
          <a:xfrm>
            <a:off x="690282" y="2483221"/>
            <a:ext cx="6681490" cy="3711389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31278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296;p17">
            <a:extLst>
              <a:ext uri="{FF2B5EF4-FFF2-40B4-BE49-F238E27FC236}">
                <a16:creationId xmlns:a16="http://schemas.microsoft.com/office/drawing/2014/main" id="{8EAF8BAF-724C-FEB4-14B7-6225C31EA347}"/>
              </a:ext>
            </a:extLst>
          </p:cNvPr>
          <p:cNvSpPr txBox="1"/>
          <p:nvPr/>
        </p:nvSpPr>
        <p:spPr>
          <a:xfrm>
            <a:off x="3845245" y="468022"/>
            <a:ext cx="251400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dirty="0">
                <a:solidFill>
                  <a:srgbClr val="312783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Contul pentru copii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dirty="0">
                <a:solidFill>
                  <a:srgbClr val="312783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6-10 ani</a:t>
            </a:r>
            <a:endParaRPr lang="it-IT" dirty="0"/>
          </a:p>
        </p:txBody>
      </p:sp>
      <p:cxnSp>
        <p:nvCxnSpPr>
          <p:cNvPr id="14" name="Google Shape;297;p17">
            <a:extLst>
              <a:ext uri="{FF2B5EF4-FFF2-40B4-BE49-F238E27FC236}">
                <a16:creationId xmlns:a16="http://schemas.microsoft.com/office/drawing/2014/main" id="{A8F2BDAF-133A-D8EE-CF71-99761EC9F5C0}"/>
              </a:ext>
            </a:extLst>
          </p:cNvPr>
          <p:cNvCxnSpPr>
            <a:cxnSpLocks/>
            <a:stCxn id="8" idx="1"/>
            <a:endCxn id="5" idx="0"/>
          </p:cNvCxnSpPr>
          <p:nvPr/>
        </p:nvCxnSpPr>
        <p:spPr>
          <a:xfrm rot="5400000">
            <a:off x="2159980" y="1303370"/>
            <a:ext cx="2747843" cy="3150282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triangle" w="med" len="med"/>
            <a:tailEnd type="triangle" w="med" len="med"/>
          </a:ln>
        </p:spPr>
      </p:cxnSp>
      <p:cxnSp>
        <p:nvCxnSpPr>
          <p:cNvPr id="15" name="Google Shape;298;p17">
            <a:extLst>
              <a:ext uri="{FF2B5EF4-FFF2-40B4-BE49-F238E27FC236}">
                <a16:creationId xmlns:a16="http://schemas.microsoft.com/office/drawing/2014/main" id="{E72A043B-B54E-6106-A7BF-C4D271445F6A}"/>
              </a:ext>
            </a:extLst>
          </p:cNvPr>
          <p:cNvCxnSpPr>
            <a:cxnSpLocks/>
            <a:stCxn id="8" idx="1"/>
            <a:endCxn id="7" idx="0"/>
          </p:cNvCxnSpPr>
          <p:nvPr/>
        </p:nvCxnSpPr>
        <p:spPr>
          <a:xfrm rot="16200000" flipH="1">
            <a:off x="4491166" y="2122465"/>
            <a:ext cx="2655727" cy="1419975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triangle" w="med" len="med"/>
            <a:tailEnd type="triangle" w="med" len="med"/>
          </a:ln>
        </p:spPr>
      </p:cxnSp>
      <p:cxnSp>
        <p:nvCxnSpPr>
          <p:cNvPr id="16" name="Google Shape;299;p17">
            <a:extLst>
              <a:ext uri="{FF2B5EF4-FFF2-40B4-BE49-F238E27FC236}">
                <a16:creationId xmlns:a16="http://schemas.microsoft.com/office/drawing/2014/main" id="{7A6D1340-CBBE-8FB6-5948-64B555815A76}"/>
              </a:ext>
            </a:extLst>
          </p:cNvPr>
          <p:cNvCxnSpPr>
            <a:cxnSpLocks/>
            <a:stCxn id="8" idx="1"/>
            <a:endCxn id="6" idx="0"/>
          </p:cNvCxnSpPr>
          <p:nvPr/>
        </p:nvCxnSpPr>
        <p:spPr>
          <a:xfrm rot="5400000">
            <a:off x="3142106" y="2450392"/>
            <a:ext cx="2912738" cy="1021135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triangle" w="med" len="med"/>
            <a:tailEnd type="triangle" w="med" len="med"/>
          </a:ln>
        </p:spPr>
      </p:cxnSp>
      <p:sp>
        <p:nvSpPr>
          <p:cNvPr id="17" name="Google Shape;300;p17">
            <a:extLst>
              <a:ext uri="{FF2B5EF4-FFF2-40B4-BE49-F238E27FC236}">
                <a16:creationId xmlns:a16="http://schemas.microsoft.com/office/drawing/2014/main" id="{BB7144A2-2254-6F35-837F-B5644DFAC5B7}"/>
              </a:ext>
            </a:extLst>
          </p:cNvPr>
          <p:cNvSpPr txBox="1"/>
          <p:nvPr/>
        </p:nvSpPr>
        <p:spPr>
          <a:xfrm>
            <a:off x="932330" y="2671659"/>
            <a:ext cx="345896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>
                <a:solidFill>
                  <a:srgbClr val="312783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Dispozitive folosite de copii</a:t>
            </a:r>
            <a:endParaRPr/>
          </a:p>
        </p:txBody>
      </p:sp>
      <p:sp>
        <p:nvSpPr>
          <p:cNvPr id="18" name="Google Shape;301;p17">
            <a:extLst>
              <a:ext uri="{FF2B5EF4-FFF2-40B4-BE49-F238E27FC236}">
                <a16:creationId xmlns:a16="http://schemas.microsoft.com/office/drawing/2014/main" id="{54052D9C-D282-9107-4B9E-5A650EFC0F8E}"/>
              </a:ext>
            </a:extLst>
          </p:cNvPr>
          <p:cNvSpPr txBox="1"/>
          <p:nvPr/>
        </p:nvSpPr>
        <p:spPr>
          <a:xfrm>
            <a:off x="885469" y="3132995"/>
            <a:ext cx="317106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o-RO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Acces la ce permite contul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o-RO"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Sunt monitorizați</a:t>
            </a:r>
            <a:endParaRPr/>
          </a:p>
        </p:txBody>
      </p:sp>
      <p:sp>
        <p:nvSpPr>
          <p:cNvPr id="19" name="Google Shape;302;p17">
            <a:extLst>
              <a:ext uri="{FF2B5EF4-FFF2-40B4-BE49-F238E27FC236}">
                <a16:creationId xmlns:a16="http://schemas.microsoft.com/office/drawing/2014/main" id="{825075DF-CA83-37AA-A790-9E1784FF6EFC}"/>
              </a:ext>
            </a:extLst>
          </p:cNvPr>
          <p:cNvSpPr/>
          <p:nvPr/>
        </p:nvSpPr>
        <p:spPr>
          <a:xfrm rot="21135819">
            <a:off x="5104999" y="2056210"/>
            <a:ext cx="2428408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6600" b="1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SAFE!</a:t>
            </a:r>
            <a:endParaRPr/>
          </a:p>
        </p:txBody>
      </p:sp>
      <p:sp>
        <p:nvSpPr>
          <p:cNvPr id="20" name="Google Shape;303;p17">
            <a:extLst>
              <a:ext uri="{FF2B5EF4-FFF2-40B4-BE49-F238E27FC236}">
                <a16:creationId xmlns:a16="http://schemas.microsoft.com/office/drawing/2014/main" id="{89D82663-32DE-10A8-318A-528374E6D00E}"/>
              </a:ext>
            </a:extLst>
          </p:cNvPr>
          <p:cNvSpPr txBox="1"/>
          <p:nvPr/>
        </p:nvSpPr>
        <p:spPr>
          <a:xfrm>
            <a:off x="8239287" y="154723"/>
            <a:ext cx="3777252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2400">
                <a:solidFill>
                  <a:srgbClr val="312783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Cum arată sistemul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2400">
                <a:solidFill>
                  <a:srgbClr val="312783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de protecție la centru?</a:t>
            </a:r>
            <a:endParaRPr/>
          </a:p>
        </p:txBody>
      </p:sp>
      <p:sp>
        <p:nvSpPr>
          <p:cNvPr id="21" name="Google Shape;304;p17">
            <a:extLst>
              <a:ext uri="{FF2B5EF4-FFF2-40B4-BE49-F238E27FC236}">
                <a16:creationId xmlns:a16="http://schemas.microsoft.com/office/drawing/2014/main" id="{FDD19ED2-9267-ED5F-6CDE-2A69878A3960}"/>
              </a:ext>
            </a:extLst>
          </p:cNvPr>
          <p:cNvSpPr/>
          <p:nvPr/>
        </p:nvSpPr>
        <p:spPr>
          <a:xfrm>
            <a:off x="7915835" y="5540188"/>
            <a:ext cx="2958353" cy="828237"/>
          </a:xfrm>
          <a:prstGeom prst="roundRect">
            <a:avLst>
              <a:gd name="adj" fmla="val 16667"/>
            </a:avLst>
          </a:prstGeom>
          <a:solidFill>
            <a:srgbClr val="312783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Atenție: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Nu sunt protejate dispozitivele aduse de copii!</a:t>
            </a:r>
            <a:endParaRPr/>
          </a:p>
        </p:txBody>
      </p:sp>
      <p:sp>
        <p:nvSpPr>
          <p:cNvPr id="30" name="Google Shape;291;p17">
            <a:extLst>
              <a:ext uri="{FF2B5EF4-FFF2-40B4-BE49-F238E27FC236}">
                <a16:creationId xmlns:a16="http://schemas.microsoft.com/office/drawing/2014/main" id="{ECEE6315-9C8D-3C3A-3EAA-9E82AAA7E293}"/>
              </a:ext>
            </a:extLst>
          </p:cNvPr>
          <p:cNvSpPr/>
          <p:nvPr/>
        </p:nvSpPr>
        <p:spPr>
          <a:xfrm>
            <a:off x="1209968" y="879612"/>
            <a:ext cx="3264835" cy="1389964"/>
          </a:xfrm>
          <a:prstGeom prst="cloudCallout">
            <a:avLst>
              <a:gd name="adj1" fmla="val -39223"/>
              <a:gd name="adj2" fmla="val -40202"/>
            </a:avLst>
          </a:prstGeom>
          <a:solidFill>
            <a:srgbClr val="DDF1FA"/>
          </a:solidFill>
          <a:ln w="12700" cap="flat" cmpd="sng">
            <a:solidFill>
              <a:srgbClr val="31278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296;p17">
            <a:extLst>
              <a:ext uri="{FF2B5EF4-FFF2-40B4-BE49-F238E27FC236}">
                <a16:creationId xmlns:a16="http://schemas.microsoft.com/office/drawing/2014/main" id="{9AED4105-ED74-7CCD-28B9-A400D9A53002}"/>
              </a:ext>
            </a:extLst>
          </p:cNvPr>
          <p:cNvSpPr txBox="1"/>
          <p:nvPr/>
        </p:nvSpPr>
        <p:spPr>
          <a:xfrm>
            <a:off x="1585381" y="1201298"/>
            <a:ext cx="251400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dirty="0">
                <a:solidFill>
                  <a:srgbClr val="312783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Contul pentru copii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dirty="0">
                <a:solidFill>
                  <a:srgbClr val="312783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11-15 ani</a:t>
            </a:r>
            <a:endParaRPr lang="it-IT" dirty="0"/>
          </a:p>
        </p:txBody>
      </p:sp>
      <p:cxnSp>
        <p:nvCxnSpPr>
          <p:cNvPr id="32" name="Google Shape;297;p17">
            <a:extLst>
              <a:ext uri="{FF2B5EF4-FFF2-40B4-BE49-F238E27FC236}">
                <a16:creationId xmlns:a16="http://schemas.microsoft.com/office/drawing/2014/main" id="{8A007AD9-5C0C-1C4E-AC7E-B0A6899A0D9D}"/>
              </a:ext>
            </a:extLst>
          </p:cNvPr>
          <p:cNvCxnSpPr>
            <a:cxnSpLocks/>
            <a:stCxn id="30" idx="1"/>
            <a:endCxn id="5" idx="0"/>
          </p:cNvCxnSpPr>
          <p:nvPr/>
        </p:nvCxnSpPr>
        <p:spPr>
          <a:xfrm rot="5400000">
            <a:off x="1408405" y="2818451"/>
            <a:ext cx="1984337" cy="883626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triangle" w="med" len="med"/>
            <a:tailEnd type="triangle" w="med" len="med"/>
          </a:ln>
        </p:spPr>
      </p:cxnSp>
      <p:cxnSp>
        <p:nvCxnSpPr>
          <p:cNvPr id="33" name="Google Shape;298;p17">
            <a:extLst>
              <a:ext uri="{FF2B5EF4-FFF2-40B4-BE49-F238E27FC236}">
                <a16:creationId xmlns:a16="http://schemas.microsoft.com/office/drawing/2014/main" id="{3D902E5D-B16A-1CCD-A976-281824B368F7}"/>
              </a:ext>
            </a:extLst>
          </p:cNvPr>
          <p:cNvCxnSpPr>
            <a:cxnSpLocks/>
            <a:stCxn id="30" idx="1"/>
            <a:endCxn id="7" idx="0"/>
          </p:cNvCxnSpPr>
          <p:nvPr/>
        </p:nvCxnSpPr>
        <p:spPr>
          <a:xfrm rot="16200000" flipH="1">
            <a:off x="3739591" y="1370890"/>
            <a:ext cx="1892221" cy="3686631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triangle" w="med" len="med"/>
            <a:tailEnd type="triangle" w="med" len="med"/>
          </a:ln>
        </p:spPr>
      </p:cxnSp>
      <p:cxnSp>
        <p:nvCxnSpPr>
          <p:cNvPr id="34" name="Google Shape;299;p17">
            <a:extLst>
              <a:ext uri="{FF2B5EF4-FFF2-40B4-BE49-F238E27FC236}">
                <a16:creationId xmlns:a16="http://schemas.microsoft.com/office/drawing/2014/main" id="{F59DF4F0-5283-9DB3-BC09-86FCE7552B20}"/>
              </a:ext>
            </a:extLst>
          </p:cNvPr>
          <p:cNvCxnSpPr>
            <a:cxnSpLocks/>
            <a:stCxn id="30" idx="1"/>
            <a:endCxn id="6" idx="0"/>
          </p:cNvCxnSpPr>
          <p:nvPr/>
        </p:nvCxnSpPr>
        <p:spPr>
          <a:xfrm rot="16200000" flipH="1">
            <a:off x="2390530" y="2719951"/>
            <a:ext cx="2149232" cy="1245521"/>
          </a:xfrm>
          <a:prstGeom prst="curvedConnector3">
            <a:avLst>
              <a:gd name="adj1" fmla="val 50000"/>
            </a:avLst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triangle" w="med" len="med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10912512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7B2C28F-93DC-0AA0-CB68-523FD5FE4AD8}"/>
              </a:ext>
            </a:extLst>
          </p:cNvPr>
          <p:cNvSpPr txBox="1"/>
          <p:nvPr/>
        </p:nvSpPr>
        <p:spPr>
          <a:xfrm>
            <a:off x="176212" y="1497352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https://chrome.google.com/webstore/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94778E-3E39-F4C3-AD55-8B515E5181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12" y="2044475"/>
            <a:ext cx="11839575" cy="4136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AD1379-8E8C-416B-C396-2FC7DAFC7988}"/>
              </a:ext>
            </a:extLst>
          </p:cNvPr>
          <p:cNvSpPr txBox="1"/>
          <p:nvPr/>
        </p:nvSpPr>
        <p:spPr>
          <a:xfrm>
            <a:off x="168483" y="150011"/>
            <a:ext cx="906690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36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Control parental</a:t>
            </a:r>
            <a:endParaRPr lang="ro-RO" sz="3600" dirty="0">
              <a:solidFill>
                <a:srgbClr val="31278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r>
              <a:rPr lang="ro-RO" sz="36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Chrome</a:t>
            </a:r>
            <a:r>
              <a:rPr lang="ro-RO" sz="36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ro-RO" sz="36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Extension</a:t>
            </a:r>
            <a:r>
              <a:rPr lang="ro-RO" sz="36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A9 Web </a:t>
            </a:r>
            <a:r>
              <a:rPr lang="ro-RO" sz="36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Protection</a:t>
            </a:r>
            <a:endParaRPr lang="ro-RO" sz="3600" dirty="0">
              <a:solidFill>
                <a:srgbClr val="31278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5" name="Google Shape;122;p4">
            <a:extLst>
              <a:ext uri="{FF2B5EF4-FFF2-40B4-BE49-F238E27FC236}">
                <a16:creationId xmlns:a16="http://schemas.microsoft.com/office/drawing/2014/main" id="{0C7DCF3C-8455-9115-AE33-D58CD8CE0BE9}"/>
              </a:ext>
            </a:extLst>
          </p:cNvPr>
          <p:cNvSpPr/>
          <p:nvPr/>
        </p:nvSpPr>
        <p:spPr>
          <a:xfrm>
            <a:off x="0" y="6439417"/>
            <a:ext cx="12192000" cy="445070"/>
          </a:xfrm>
          <a:prstGeom prst="rect">
            <a:avLst/>
          </a:prstGeom>
          <a:gradFill>
            <a:gsLst>
              <a:gs pos="0">
                <a:srgbClr val="F5F7FC"/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Siguranța în mediul online - 6</a:t>
            </a:r>
            <a:endParaRPr sz="1800" dirty="0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5D0CD9E-CF86-5D4C-6E6A-D7E8F859E55A}"/>
              </a:ext>
            </a:extLst>
          </p:cNvPr>
          <p:cNvSpPr/>
          <p:nvPr/>
        </p:nvSpPr>
        <p:spPr>
          <a:xfrm>
            <a:off x="314325" y="3114675"/>
            <a:ext cx="2438400" cy="419100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2B9E6A7-9AC2-C931-3ED7-34E2029D35AF}"/>
              </a:ext>
            </a:extLst>
          </p:cNvPr>
          <p:cNvSpPr/>
          <p:nvPr/>
        </p:nvSpPr>
        <p:spPr>
          <a:xfrm>
            <a:off x="2486025" y="3903195"/>
            <a:ext cx="7086600" cy="1687979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8434021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15CFF3-FFFD-FD13-16AD-15900676B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249" y="408976"/>
            <a:ext cx="9333459" cy="55917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Google Shape;122;p4">
            <a:extLst>
              <a:ext uri="{FF2B5EF4-FFF2-40B4-BE49-F238E27FC236}">
                <a16:creationId xmlns:a16="http://schemas.microsoft.com/office/drawing/2014/main" id="{25227DA5-9F17-B25A-2B6C-E10438040B54}"/>
              </a:ext>
            </a:extLst>
          </p:cNvPr>
          <p:cNvSpPr/>
          <p:nvPr/>
        </p:nvSpPr>
        <p:spPr>
          <a:xfrm>
            <a:off x="0" y="6439417"/>
            <a:ext cx="12192000" cy="445070"/>
          </a:xfrm>
          <a:prstGeom prst="rect">
            <a:avLst/>
          </a:prstGeom>
          <a:gradFill>
            <a:gsLst>
              <a:gs pos="0">
                <a:srgbClr val="F5F7FC"/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Siguranța în mediul online - 6</a:t>
            </a:r>
            <a:endParaRPr sz="1800" dirty="0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FC6F8CE-A202-CB60-AB88-7FED29639454}"/>
              </a:ext>
            </a:extLst>
          </p:cNvPr>
          <p:cNvSpPr/>
          <p:nvPr/>
        </p:nvSpPr>
        <p:spPr>
          <a:xfrm>
            <a:off x="8401050" y="1790700"/>
            <a:ext cx="2438400" cy="419100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0821042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C1F9A3-F5A3-656E-9808-8F7DD8BFA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8770" y="1533414"/>
            <a:ext cx="9906859" cy="25529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39E75922-C976-FA08-B935-717C7C8054D5}"/>
              </a:ext>
            </a:extLst>
          </p:cNvPr>
          <p:cNvSpPr/>
          <p:nvPr/>
        </p:nvSpPr>
        <p:spPr>
          <a:xfrm>
            <a:off x="5724525" y="3105150"/>
            <a:ext cx="1704975" cy="419100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4" name="Google Shape;122;p4">
            <a:extLst>
              <a:ext uri="{FF2B5EF4-FFF2-40B4-BE49-F238E27FC236}">
                <a16:creationId xmlns:a16="http://schemas.microsoft.com/office/drawing/2014/main" id="{495B386A-8303-D05B-5C42-8EDE8195F79E}"/>
              </a:ext>
            </a:extLst>
          </p:cNvPr>
          <p:cNvSpPr/>
          <p:nvPr/>
        </p:nvSpPr>
        <p:spPr>
          <a:xfrm>
            <a:off x="0" y="6439417"/>
            <a:ext cx="12192000" cy="445070"/>
          </a:xfrm>
          <a:prstGeom prst="rect">
            <a:avLst/>
          </a:prstGeom>
          <a:gradFill>
            <a:gsLst>
              <a:gs pos="0">
                <a:srgbClr val="F5F7FC"/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Siguranța în mediul online - 6</a:t>
            </a:r>
            <a:endParaRPr sz="1800" dirty="0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7218567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220A59A-BC46-91FB-5125-0B41818F2D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905" y="310263"/>
            <a:ext cx="9678239" cy="57993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Google Shape;122;p4">
            <a:extLst>
              <a:ext uri="{FF2B5EF4-FFF2-40B4-BE49-F238E27FC236}">
                <a16:creationId xmlns:a16="http://schemas.microsoft.com/office/drawing/2014/main" id="{249AD61E-99D6-06B4-3E48-1BBF5F7B8524}"/>
              </a:ext>
            </a:extLst>
          </p:cNvPr>
          <p:cNvSpPr/>
          <p:nvPr/>
        </p:nvSpPr>
        <p:spPr>
          <a:xfrm>
            <a:off x="0" y="6439417"/>
            <a:ext cx="12192000" cy="445070"/>
          </a:xfrm>
          <a:prstGeom prst="rect">
            <a:avLst/>
          </a:prstGeom>
          <a:gradFill>
            <a:gsLst>
              <a:gs pos="0">
                <a:srgbClr val="F5F7FC"/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Siguranța în mediul online - 6</a:t>
            </a:r>
            <a:endParaRPr sz="1800" dirty="0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0F91B57-904D-C359-86FE-BA4B9DA5A5D8}"/>
              </a:ext>
            </a:extLst>
          </p:cNvPr>
          <p:cNvSpPr/>
          <p:nvPr/>
        </p:nvSpPr>
        <p:spPr>
          <a:xfrm>
            <a:off x="5562600" y="5260089"/>
            <a:ext cx="1962150" cy="676275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6735822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2C6408-336C-7DB5-F21A-9A9B76C77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087" y="108942"/>
            <a:ext cx="11553825" cy="61379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Google Shape;122;p4">
            <a:extLst>
              <a:ext uri="{FF2B5EF4-FFF2-40B4-BE49-F238E27FC236}">
                <a16:creationId xmlns:a16="http://schemas.microsoft.com/office/drawing/2014/main" id="{C4F57616-6818-823B-2142-58B8A691F900}"/>
              </a:ext>
            </a:extLst>
          </p:cNvPr>
          <p:cNvSpPr/>
          <p:nvPr/>
        </p:nvSpPr>
        <p:spPr>
          <a:xfrm>
            <a:off x="0" y="6439417"/>
            <a:ext cx="12192000" cy="445070"/>
          </a:xfrm>
          <a:prstGeom prst="rect">
            <a:avLst/>
          </a:prstGeom>
          <a:gradFill>
            <a:gsLst>
              <a:gs pos="0">
                <a:srgbClr val="F5F7FC"/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Siguranța în mediul online - 6</a:t>
            </a:r>
            <a:endParaRPr sz="1800" dirty="0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23DFB34-03A7-5F71-87B3-04EE9FE954E3}"/>
              </a:ext>
            </a:extLst>
          </p:cNvPr>
          <p:cNvSpPr/>
          <p:nvPr/>
        </p:nvSpPr>
        <p:spPr>
          <a:xfrm>
            <a:off x="7134225" y="1669164"/>
            <a:ext cx="3276600" cy="676275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6018025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9CB4B0A-69F5-DFBF-6BEC-A8662BD44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0132" y="1525722"/>
            <a:ext cx="5951736" cy="42066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Google Shape;122;p4">
            <a:extLst>
              <a:ext uri="{FF2B5EF4-FFF2-40B4-BE49-F238E27FC236}">
                <a16:creationId xmlns:a16="http://schemas.microsoft.com/office/drawing/2014/main" id="{8F5D78CD-764C-E870-6919-E1C93839A0EF}"/>
              </a:ext>
            </a:extLst>
          </p:cNvPr>
          <p:cNvSpPr/>
          <p:nvPr/>
        </p:nvSpPr>
        <p:spPr>
          <a:xfrm>
            <a:off x="0" y="6439417"/>
            <a:ext cx="12192000" cy="445070"/>
          </a:xfrm>
          <a:prstGeom prst="rect">
            <a:avLst/>
          </a:prstGeom>
          <a:gradFill>
            <a:gsLst>
              <a:gs pos="0">
                <a:srgbClr val="F5F7FC"/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Siguranța în mediul online - 6</a:t>
            </a:r>
            <a:endParaRPr sz="1800" dirty="0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9BB7DF0-EC5B-2EBF-32EE-11D84A180B5A}"/>
              </a:ext>
            </a:extLst>
          </p:cNvPr>
          <p:cNvSpPr/>
          <p:nvPr/>
        </p:nvSpPr>
        <p:spPr>
          <a:xfrm>
            <a:off x="381000" y="238125"/>
            <a:ext cx="4343400" cy="1019175"/>
          </a:xfrm>
          <a:prstGeom prst="rect">
            <a:avLst/>
          </a:prstGeom>
          <a:solidFill>
            <a:srgbClr val="DDF1FA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Parola este necesară pentru modificarea setărilor, </a:t>
            </a:r>
            <a:r>
              <a:rPr lang="ro-RO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restricților</a:t>
            </a:r>
            <a:r>
              <a:rPr lang="ro-RO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și pentru a permite excepții.</a:t>
            </a:r>
          </a:p>
          <a:p>
            <a:pPr algn="ctr"/>
            <a:r>
              <a:rPr lang="ro-RO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Parola nu trebuie să ajungă la copii!  </a:t>
            </a:r>
          </a:p>
        </p:txBody>
      </p:sp>
    </p:spTree>
    <p:extLst>
      <p:ext uri="{BB962C8B-B14F-4D97-AF65-F5344CB8AC3E}">
        <p14:creationId xmlns:p14="http://schemas.microsoft.com/office/powerpoint/2010/main" val="10729055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3BE71F7-A32E-8DA7-E5B3-631F079DD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25" y="209550"/>
            <a:ext cx="11410950" cy="6062067"/>
          </a:xfrm>
          <a:prstGeom prst="rect">
            <a:avLst/>
          </a:prstGeom>
        </p:spPr>
      </p:pic>
      <p:sp>
        <p:nvSpPr>
          <p:cNvPr id="2" name="Google Shape;122;p4">
            <a:extLst>
              <a:ext uri="{FF2B5EF4-FFF2-40B4-BE49-F238E27FC236}">
                <a16:creationId xmlns:a16="http://schemas.microsoft.com/office/drawing/2014/main" id="{F36FAEAB-91CF-A89A-C36D-9E1529CC4C23}"/>
              </a:ext>
            </a:extLst>
          </p:cNvPr>
          <p:cNvSpPr/>
          <p:nvPr/>
        </p:nvSpPr>
        <p:spPr>
          <a:xfrm>
            <a:off x="0" y="6439417"/>
            <a:ext cx="12192000" cy="445070"/>
          </a:xfrm>
          <a:prstGeom prst="rect">
            <a:avLst/>
          </a:prstGeom>
          <a:gradFill>
            <a:gsLst>
              <a:gs pos="0">
                <a:srgbClr val="F5F7FC"/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Siguranța în mediul online - 6</a:t>
            </a:r>
            <a:endParaRPr sz="1800" dirty="0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EB26269-A4B6-0B9C-C2FC-809DA78DD9EF}"/>
              </a:ext>
            </a:extLst>
          </p:cNvPr>
          <p:cNvSpPr/>
          <p:nvPr/>
        </p:nvSpPr>
        <p:spPr>
          <a:xfrm>
            <a:off x="7058025" y="1773939"/>
            <a:ext cx="3276600" cy="676275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0BE8B0D-2CDC-BC55-823B-CB6EC2A7760B}"/>
              </a:ext>
            </a:extLst>
          </p:cNvPr>
          <p:cNvSpPr/>
          <p:nvPr/>
        </p:nvSpPr>
        <p:spPr>
          <a:xfrm>
            <a:off x="819150" y="419100"/>
            <a:ext cx="409575" cy="342900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F40A4807-21A0-FED3-45BD-D5C800CB0A61}"/>
              </a:ext>
            </a:extLst>
          </p:cNvPr>
          <p:cNvSpPr/>
          <p:nvPr/>
        </p:nvSpPr>
        <p:spPr>
          <a:xfrm>
            <a:off x="457200" y="2199627"/>
            <a:ext cx="2390775" cy="772173"/>
          </a:xfrm>
          <a:prstGeom prst="wedgeRectCallout">
            <a:avLst>
              <a:gd name="adj1" fmla="val -22916"/>
              <a:gd name="adj2" fmla="val -241602"/>
            </a:avLst>
          </a:prstGeom>
          <a:solidFill>
            <a:srgbClr val="312783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/>
              <a:t>Daca pagina nu reacționează, re-încărcați-o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1212F6C-DAE2-B10E-5BFC-F9754AE19570}"/>
              </a:ext>
            </a:extLst>
          </p:cNvPr>
          <p:cNvSpPr/>
          <p:nvPr/>
        </p:nvSpPr>
        <p:spPr>
          <a:xfrm>
            <a:off x="7267575" y="2450214"/>
            <a:ext cx="2847975" cy="3036186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2114760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1578374-B2E4-FCA1-6E89-049EF1ECB7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" y="171450"/>
            <a:ext cx="11391900" cy="60519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Google Shape;122;p4">
            <a:extLst>
              <a:ext uri="{FF2B5EF4-FFF2-40B4-BE49-F238E27FC236}">
                <a16:creationId xmlns:a16="http://schemas.microsoft.com/office/drawing/2014/main" id="{C801D17F-F51E-4427-1F8D-161A675C90A2}"/>
              </a:ext>
            </a:extLst>
          </p:cNvPr>
          <p:cNvSpPr/>
          <p:nvPr/>
        </p:nvSpPr>
        <p:spPr>
          <a:xfrm>
            <a:off x="0" y="6439417"/>
            <a:ext cx="12192000" cy="445070"/>
          </a:xfrm>
          <a:prstGeom prst="rect">
            <a:avLst/>
          </a:prstGeom>
          <a:gradFill>
            <a:gsLst>
              <a:gs pos="0">
                <a:srgbClr val="F5F7FC"/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Siguranța în mediul online - 6</a:t>
            </a:r>
            <a:endParaRPr sz="1800" dirty="0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BEC51E6-B984-A8AA-DB9B-7C71302D1A98}"/>
              </a:ext>
            </a:extLst>
          </p:cNvPr>
          <p:cNvSpPr/>
          <p:nvPr/>
        </p:nvSpPr>
        <p:spPr>
          <a:xfrm>
            <a:off x="5010150" y="1011939"/>
            <a:ext cx="1190625" cy="676275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B410973-5EC4-9FDB-4E48-323D58FE93B5}"/>
              </a:ext>
            </a:extLst>
          </p:cNvPr>
          <p:cNvSpPr/>
          <p:nvPr/>
        </p:nvSpPr>
        <p:spPr>
          <a:xfrm>
            <a:off x="5791200" y="5191125"/>
            <a:ext cx="1981200" cy="440439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5918025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E77E62-0C5F-6A28-E417-6BF5CC15B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155" y="190500"/>
            <a:ext cx="11173946" cy="59361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3010D6-3F3C-E5B7-2BCD-E5F570DA47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698" b="21072"/>
          <a:stretch/>
        </p:blipFill>
        <p:spPr>
          <a:xfrm>
            <a:off x="1957981" y="3692238"/>
            <a:ext cx="4138019" cy="2590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5C15A7-31B2-15A8-910F-7DD78E30F9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2819" y="3934299"/>
            <a:ext cx="4495401" cy="25051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Google Shape;122;p4">
            <a:extLst>
              <a:ext uri="{FF2B5EF4-FFF2-40B4-BE49-F238E27FC236}">
                <a16:creationId xmlns:a16="http://schemas.microsoft.com/office/drawing/2014/main" id="{D124F166-78C2-71BC-88F1-0E73A5AF1A8D}"/>
              </a:ext>
            </a:extLst>
          </p:cNvPr>
          <p:cNvSpPr/>
          <p:nvPr/>
        </p:nvSpPr>
        <p:spPr>
          <a:xfrm>
            <a:off x="0" y="6439417"/>
            <a:ext cx="12192000" cy="445070"/>
          </a:xfrm>
          <a:prstGeom prst="rect">
            <a:avLst/>
          </a:prstGeom>
          <a:gradFill>
            <a:gsLst>
              <a:gs pos="0">
                <a:srgbClr val="F5F7FC"/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Siguranța în mediul online - 6</a:t>
            </a:r>
            <a:endParaRPr sz="1800" dirty="0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08ACE5-7CFA-955E-8CB3-FCAAC24563F2}"/>
              </a:ext>
            </a:extLst>
          </p:cNvPr>
          <p:cNvSpPr/>
          <p:nvPr/>
        </p:nvSpPr>
        <p:spPr>
          <a:xfrm>
            <a:off x="6096000" y="1047987"/>
            <a:ext cx="1190625" cy="676275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2E45A43-53AD-9BEB-F77B-9B41FCFAE1AD}"/>
              </a:ext>
            </a:extLst>
          </p:cNvPr>
          <p:cNvSpPr/>
          <p:nvPr/>
        </p:nvSpPr>
        <p:spPr>
          <a:xfrm>
            <a:off x="5705475" y="2703205"/>
            <a:ext cx="657225" cy="676275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3316248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DB8A56-6CED-DFBA-97D2-012E57BB1F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161925"/>
            <a:ext cx="11544300" cy="61329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Google Shape;122;p4">
            <a:extLst>
              <a:ext uri="{FF2B5EF4-FFF2-40B4-BE49-F238E27FC236}">
                <a16:creationId xmlns:a16="http://schemas.microsoft.com/office/drawing/2014/main" id="{B32E29B1-BC58-BF97-C9DE-ED104F16BB81}"/>
              </a:ext>
            </a:extLst>
          </p:cNvPr>
          <p:cNvSpPr/>
          <p:nvPr/>
        </p:nvSpPr>
        <p:spPr>
          <a:xfrm>
            <a:off x="0" y="6439417"/>
            <a:ext cx="12192000" cy="445070"/>
          </a:xfrm>
          <a:prstGeom prst="rect">
            <a:avLst/>
          </a:prstGeom>
          <a:gradFill>
            <a:gsLst>
              <a:gs pos="0">
                <a:srgbClr val="F5F7FC"/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Siguranța în mediul online - 6</a:t>
            </a:r>
            <a:endParaRPr sz="1800" dirty="0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958FC7E-6940-1FA2-188E-D09971E73F6D}"/>
              </a:ext>
            </a:extLst>
          </p:cNvPr>
          <p:cNvSpPr/>
          <p:nvPr/>
        </p:nvSpPr>
        <p:spPr>
          <a:xfrm>
            <a:off x="714375" y="3228379"/>
            <a:ext cx="1762125" cy="676275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9414896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062532-2598-9E2F-0AC6-4A55A62EFA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23" y="442912"/>
            <a:ext cx="10883153" cy="5781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Google Shape;122;p4">
            <a:extLst>
              <a:ext uri="{FF2B5EF4-FFF2-40B4-BE49-F238E27FC236}">
                <a16:creationId xmlns:a16="http://schemas.microsoft.com/office/drawing/2014/main" id="{E8180C78-79C4-3F64-3039-6A4C64EEDF77}"/>
              </a:ext>
            </a:extLst>
          </p:cNvPr>
          <p:cNvSpPr/>
          <p:nvPr/>
        </p:nvSpPr>
        <p:spPr>
          <a:xfrm>
            <a:off x="0" y="6439417"/>
            <a:ext cx="12192000" cy="445070"/>
          </a:xfrm>
          <a:prstGeom prst="rect">
            <a:avLst/>
          </a:prstGeom>
          <a:gradFill>
            <a:gsLst>
              <a:gs pos="0">
                <a:srgbClr val="F5F7FC"/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Siguranța în mediul online - 6</a:t>
            </a:r>
            <a:endParaRPr sz="1800" dirty="0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D3490E19-DE6B-A58D-7668-5217FCA04251}"/>
              </a:ext>
            </a:extLst>
          </p:cNvPr>
          <p:cNvSpPr/>
          <p:nvPr/>
        </p:nvSpPr>
        <p:spPr>
          <a:xfrm>
            <a:off x="5819774" y="1333500"/>
            <a:ext cx="3800475" cy="657225"/>
          </a:xfrm>
          <a:prstGeom prst="wedgeRectCallout">
            <a:avLst>
              <a:gd name="adj1" fmla="val 95656"/>
              <a:gd name="adj2" fmla="val -122511"/>
            </a:avLst>
          </a:prstGeom>
          <a:solidFill>
            <a:srgbClr val="DDF1FA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000" dirty="0">
                <a:solidFill>
                  <a:schemeClr val="tx1"/>
                </a:solidFill>
              </a:rPr>
              <a:t>Pentru modificarea setărilor</a:t>
            </a:r>
          </a:p>
        </p:txBody>
      </p:sp>
    </p:spTree>
    <p:extLst>
      <p:ext uri="{BB962C8B-B14F-4D97-AF65-F5344CB8AC3E}">
        <p14:creationId xmlns:p14="http://schemas.microsoft.com/office/powerpoint/2010/main" val="11587395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8168B6-0C87-1508-F2CA-026ACACB2C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7820" y="830355"/>
            <a:ext cx="5296359" cy="51972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Google Shape;122;p4">
            <a:extLst>
              <a:ext uri="{FF2B5EF4-FFF2-40B4-BE49-F238E27FC236}">
                <a16:creationId xmlns:a16="http://schemas.microsoft.com/office/drawing/2014/main" id="{351702CB-E73A-EF0A-1E82-DD0221914C64}"/>
              </a:ext>
            </a:extLst>
          </p:cNvPr>
          <p:cNvSpPr/>
          <p:nvPr/>
        </p:nvSpPr>
        <p:spPr>
          <a:xfrm>
            <a:off x="0" y="6439417"/>
            <a:ext cx="12192000" cy="445070"/>
          </a:xfrm>
          <a:prstGeom prst="rect">
            <a:avLst/>
          </a:prstGeom>
          <a:gradFill>
            <a:gsLst>
              <a:gs pos="0">
                <a:srgbClr val="F5F7FC"/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Siguranța în mediul online - 6</a:t>
            </a:r>
            <a:endParaRPr sz="1800" dirty="0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0F92496-8404-3457-35C1-03149C9884F6}"/>
              </a:ext>
            </a:extLst>
          </p:cNvPr>
          <p:cNvSpPr/>
          <p:nvPr/>
        </p:nvSpPr>
        <p:spPr>
          <a:xfrm>
            <a:off x="6324600" y="3819525"/>
            <a:ext cx="1981200" cy="440439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80CD81F-ECBD-6448-06F5-7FEE0C6FCE02}"/>
              </a:ext>
            </a:extLst>
          </p:cNvPr>
          <p:cNvSpPr/>
          <p:nvPr/>
        </p:nvSpPr>
        <p:spPr>
          <a:xfrm>
            <a:off x="3800474" y="4991100"/>
            <a:ext cx="1390651" cy="295275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7222984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B13B29-6E2E-8327-699B-EB81176AF8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256" y="266265"/>
            <a:ext cx="11385993" cy="60488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DB4332-7C52-BF32-3D04-9415D36AEB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007" y="3505200"/>
            <a:ext cx="9932285" cy="15354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CF74E9FD-B3C1-0A8F-15C7-54651AC04359}"/>
              </a:ext>
            </a:extLst>
          </p:cNvPr>
          <p:cNvSpPr/>
          <p:nvPr/>
        </p:nvSpPr>
        <p:spPr>
          <a:xfrm>
            <a:off x="3543299" y="5791200"/>
            <a:ext cx="1390651" cy="295275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3762CFE-CC96-2E6C-97A2-5CC6177F1296}"/>
              </a:ext>
            </a:extLst>
          </p:cNvPr>
          <p:cNvSpPr/>
          <p:nvPr/>
        </p:nvSpPr>
        <p:spPr>
          <a:xfrm>
            <a:off x="1181099" y="4381500"/>
            <a:ext cx="2028826" cy="400050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9885390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DDA9F5E-2027-92B9-4BC0-BD5AE3F29255}"/>
              </a:ext>
            </a:extLst>
          </p:cNvPr>
          <p:cNvSpPr/>
          <p:nvPr/>
        </p:nvSpPr>
        <p:spPr>
          <a:xfrm>
            <a:off x="5988445" y="1624459"/>
            <a:ext cx="3294562" cy="4642991"/>
          </a:xfrm>
          <a:prstGeom prst="rect">
            <a:avLst/>
          </a:prstGeom>
          <a:solidFill>
            <a:srgbClr val="DDF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986C90F-9289-3021-0FD0-7ABCF2E6C217}"/>
              </a:ext>
            </a:extLst>
          </p:cNvPr>
          <p:cNvSpPr/>
          <p:nvPr/>
        </p:nvSpPr>
        <p:spPr>
          <a:xfrm>
            <a:off x="2552699" y="1624459"/>
            <a:ext cx="3297047" cy="4642991"/>
          </a:xfrm>
          <a:prstGeom prst="rect">
            <a:avLst/>
          </a:prstGeom>
          <a:solidFill>
            <a:srgbClr val="DDF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9E05DA-7020-F1B6-8B3C-9C8CD7FF318E}"/>
              </a:ext>
            </a:extLst>
          </p:cNvPr>
          <p:cNvSpPr txBox="1"/>
          <p:nvPr/>
        </p:nvSpPr>
        <p:spPr>
          <a:xfrm>
            <a:off x="209550" y="171450"/>
            <a:ext cx="695735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36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Instalare Google </a:t>
            </a:r>
            <a:r>
              <a:rPr lang="ro-RO" sz="36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Family</a:t>
            </a:r>
            <a:r>
              <a:rPr lang="ro-RO" sz="36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Link</a:t>
            </a:r>
          </a:p>
          <a:p>
            <a:r>
              <a:rPr lang="ro-RO" sz="28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pentru tablete și telefoane Android</a:t>
            </a:r>
          </a:p>
        </p:txBody>
      </p:sp>
      <p:pic>
        <p:nvPicPr>
          <p:cNvPr id="1026" name="Picture 2" descr="Google Family Link - Wikipedia">
            <a:extLst>
              <a:ext uri="{FF2B5EF4-FFF2-40B4-BE49-F238E27FC236}">
                <a16:creationId xmlns:a16="http://schemas.microsoft.com/office/drawing/2014/main" id="{EC9666D4-3A59-BB57-DD2C-9480805F3B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91229">
            <a:off x="9705974" y="-32445"/>
            <a:ext cx="2562225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Top Corners One Rounded and One Snipped 2">
            <a:extLst>
              <a:ext uri="{FF2B5EF4-FFF2-40B4-BE49-F238E27FC236}">
                <a16:creationId xmlns:a16="http://schemas.microsoft.com/office/drawing/2014/main" id="{0DF2EF81-522B-5671-3F02-7806E4B76DC3}"/>
              </a:ext>
            </a:extLst>
          </p:cNvPr>
          <p:cNvSpPr/>
          <p:nvPr/>
        </p:nvSpPr>
        <p:spPr>
          <a:xfrm>
            <a:off x="2767711" y="1843564"/>
            <a:ext cx="2867025" cy="666750"/>
          </a:xfrm>
          <a:prstGeom prst="snipRoundRect">
            <a:avLst/>
          </a:prstGeom>
          <a:solidFill>
            <a:srgbClr val="312783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8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Calculător</a:t>
            </a:r>
            <a:r>
              <a:rPr lang="ro-RO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/laptop pentru instalarea sistemului</a:t>
            </a:r>
          </a:p>
        </p:txBody>
      </p:sp>
      <p:sp>
        <p:nvSpPr>
          <p:cNvPr id="4" name="Rectangle: Top Corners One Rounded and One Snipped 3">
            <a:extLst>
              <a:ext uri="{FF2B5EF4-FFF2-40B4-BE49-F238E27FC236}">
                <a16:creationId xmlns:a16="http://schemas.microsoft.com/office/drawing/2014/main" id="{B6C4A665-242C-A536-2970-D10E01A8BDA2}"/>
              </a:ext>
            </a:extLst>
          </p:cNvPr>
          <p:cNvSpPr/>
          <p:nvPr/>
        </p:nvSpPr>
        <p:spPr>
          <a:xfrm>
            <a:off x="6232876" y="1839278"/>
            <a:ext cx="2867025" cy="666750"/>
          </a:xfrm>
          <a:prstGeom prst="snipRoundRect">
            <a:avLst/>
          </a:prstGeom>
          <a:solidFill>
            <a:srgbClr val="312783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Tableta folosită de copii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5DE231-85D6-B073-FC96-94101984244F}"/>
              </a:ext>
            </a:extLst>
          </p:cNvPr>
          <p:cNvSpPr txBox="1"/>
          <p:nvPr/>
        </p:nvSpPr>
        <p:spPr>
          <a:xfrm>
            <a:off x="209550" y="1424404"/>
            <a:ext cx="22044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0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Ce avem nevoie: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273297-95B2-14AA-E964-2F7D5B481233}"/>
              </a:ext>
            </a:extLst>
          </p:cNvPr>
          <p:cNvSpPr txBox="1"/>
          <p:nvPr/>
        </p:nvSpPr>
        <p:spPr>
          <a:xfrm>
            <a:off x="254465" y="2733675"/>
            <a:ext cx="19127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0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Pași principal: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5D36F8-64A5-72A2-8A29-157D9D10BE52}"/>
              </a:ext>
            </a:extLst>
          </p:cNvPr>
          <p:cNvSpPr/>
          <p:nvPr/>
        </p:nvSpPr>
        <p:spPr>
          <a:xfrm>
            <a:off x="2767711" y="2657505"/>
            <a:ext cx="2867025" cy="552450"/>
          </a:xfrm>
          <a:prstGeom prst="rect">
            <a:avLst/>
          </a:prstGeom>
          <a:solidFill>
            <a:srgbClr val="009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Crearea cont </a:t>
            </a:r>
            <a:r>
              <a:rPr lang="ro-RO" sz="18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google</a:t>
            </a:r>
            <a:r>
              <a:rPr lang="ro-RO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pentru copii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A7515A-5914-32EC-A4D6-CEF7E5E42A31}"/>
              </a:ext>
            </a:extLst>
          </p:cNvPr>
          <p:cNvSpPr/>
          <p:nvPr/>
        </p:nvSpPr>
        <p:spPr>
          <a:xfrm>
            <a:off x="6232876" y="3565271"/>
            <a:ext cx="2867025" cy="552450"/>
          </a:xfrm>
          <a:prstGeom prst="rect">
            <a:avLst/>
          </a:prstGeom>
          <a:solidFill>
            <a:srgbClr val="009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8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Adaugarea</a:t>
            </a:r>
            <a:r>
              <a:rPr lang="ro-RO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o-RO" sz="18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userul</a:t>
            </a:r>
            <a:r>
              <a:rPr lang="ro-RO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pe tableta/telefon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6B716E2-F966-05D1-1176-C480E738E9BC}"/>
              </a:ext>
            </a:extLst>
          </p:cNvPr>
          <p:cNvSpPr/>
          <p:nvPr/>
        </p:nvSpPr>
        <p:spPr>
          <a:xfrm>
            <a:off x="2767709" y="5233541"/>
            <a:ext cx="2867025" cy="552450"/>
          </a:xfrm>
          <a:prstGeom prst="rect">
            <a:avLst/>
          </a:prstGeom>
          <a:solidFill>
            <a:srgbClr val="009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Setări și monitorizare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7D8031-5D71-5C4D-6975-7E419EF886AD}"/>
              </a:ext>
            </a:extLst>
          </p:cNvPr>
          <p:cNvSpPr/>
          <p:nvPr/>
        </p:nvSpPr>
        <p:spPr>
          <a:xfrm>
            <a:off x="6232876" y="4309674"/>
            <a:ext cx="2867025" cy="552450"/>
          </a:xfrm>
          <a:prstGeom prst="rect">
            <a:avLst/>
          </a:prstGeom>
          <a:solidFill>
            <a:srgbClr val="009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8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Logare</a:t>
            </a:r>
            <a:r>
              <a:rPr lang="ro-RO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în cont copil</a:t>
            </a:r>
          </a:p>
        </p:txBody>
      </p:sp>
      <p:sp>
        <p:nvSpPr>
          <p:cNvPr id="15" name="Google Shape;122;p4">
            <a:extLst>
              <a:ext uri="{FF2B5EF4-FFF2-40B4-BE49-F238E27FC236}">
                <a16:creationId xmlns:a16="http://schemas.microsoft.com/office/drawing/2014/main" id="{0EEA9C6C-6B59-033C-8713-98BF7B280BD2}"/>
              </a:ext>
            </a:extLst>
          </p:cNvPr>
          <p:cNvSpPr/>
          <p:nvPr/>
        </p:nvSpPr>
        <p:spPr>
          <a:xfrm>
            <a:off x="0" y="6439417"/>
            <a:ext cx="12192000" cy="445070"/>
          </a:xfrm>
          <a:prstGeom prst="rect">
            <a:avLst/>
          </a:prstGeom>
          <a:gradFill>
            <a:gsLst>
              <a:gs pos="0">
                <a:srgbClr val="F5F7FC"/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Siguranța în mediul online - 6</a:t>
            </a:r>
            <a:endParaRPr sz="1800" dirty="0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5766947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69EF01F-02DF-2B41-AEC0-5B70096E4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090" y="1204644"/>
            <a:ext cx="3372779" cy="41014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150E385-FF69-1166-C159-54CFC722B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3552" y="1204644"/>
            <a:ext cx="3584895" cy="45766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E25E28B-766F-CC46-E81B-F7C5DB78E9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7814" y="1204644"/>
            <a:ext cx="3184118" cy="40341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Google Shape;122;p4">
            <a:extLst>
              <a:ext uri="{FF2B5EF4-FFF2-40B4-BE49-F238E27FC236}">
                <a16:creationId xmlns:a16="http://schemas.microsoft.com/office/drawing/2014/main" id="{5296ADB9-BDA3-0C65-4FEF-2D53A2D7096C}"/>
              </a:ext>
            </a:extLst>
          </p:cNvPr>
          <p:cNvSpPr/>
          <p:nvPr/>
        </p:nvSpPr>
        <p:spPr>
          <a:xfrm>
            <a:off x="0" y="6439417"/>
            <a:ext cx="12192000" cy="445070"/>
          </a:xfrm>
          <a:prstGeom prst="rect">
            <a:avLst/>
          </a:prstGeom>
          <a:gradFill>
            <a:gsLst>
              <a:gs pos="0">
                <a:srgbClr val="F5F7FC"/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Siguranța în mediul online - 6</a:t>
            </a:r>
            <a:endParaRPr sz="1800" dirty="0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844DA5-B4E8-3541-CDA1-4839D7B1701E}"/>
              </a:ext>
            </a:extLst>
          </p:cNvPr>
          <p:cNvSpPr txBox="1"/>
          <p:nvPr/>
        </p:nvSpPr>
        <p:spPr>
          <a:xfrm>
            <a:off x="361950" y="161925"/>
            <a:ext cx="88088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Crearea unui cont copil </a:t>
            </a:r>
            <a:r>
              <a:rPr lang="ro-RO" sz="24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google</a:t>
            </a:r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1 – pe calcul</a:t>
            </a:r>
            <a:r>
              <a:rPr lang="de-AT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</a:t>
            </a:r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tor/laptop</a:t>
            </a:r>
            <a:endParaRPr lang="ro-RO" sz="1800" dirty="0">
              <a:solidFill>
                <a:srgbClr val="31278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55CCC1-A4D8-A0BA-F707-FCDCB8C427CD}"/>
              </a:ext>
            </a:extLst>
          </p:cNvPr>
          <p:cNvSpPr txBox="1"/>
          <p:nvPr/>
        </p:nvSpPr>
        <p:spPr>
          <a:xfrm>
            <a:off x="361950" y="669656"/>
            <a:ext cx="8132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Intrați pe </a:t>
            </a:r>
            <a:r>
              <a:rPr lang="ro-RO" sz="1800" u="sng" dirty="0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hlinkClick r:id="rId5"/>
              </a:rPr>
              <a:t>www.gmail.com</a:t>
            </a:r>
            <a:r>
              <a:rPr lang="ro-RO" sz="1800" dirty="0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   </a:t>
            </a:r>
            <a:r>
              <a:rPr lang="ro-RO" sz="18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Dacă sunteți </a:t>
            </a:r>
            <a:r>
              <a:rPr lang="ro-RO" sz="1800" dirty="0" err="1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logați</a:t>
            </a:r>
            <a:r>
              <a:rPr lang="ro-RO" sz="18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în contul vostru, ieșiți din cont.</a:t>
            </a:r>
            <a:endParaRPr lang="ro-RO" sz="1800" u="sng" dirty="0">
              <a:solidFill>
                <a:srgbClr val="312783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C9B1A9B-8E5B-5340-25C5-C392CE543DE8}"/>
              </a:ext>
            </a:extLst>
          </p:cNvPr>
          <p:cNvSpPr/>
          <p:nvPr/>
        </p:nvSpPr>
        <p:spPr>
          <a:xfrm>
            <a:off x="733425" y="2743200"/>
            <a:ext cx="1771650" cy="314325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C87B5B7-0C08-7A51-8419-859FC340C809}"/>
              </a:ext>
            </a:extLst>
          </p:cNvPr>
          <p:cNvSpPr/>
          <p:nvPr/>
        </p:nvSpPr>
        <p:spPr>
          <a:xfrm>
            <a:off x="4503078" y="4824205"/>
            <a:ext cx="1357043" cy="314325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17C0A1F-ED3B-A049-F933-CCD41773A4AD}"/>
              </a:ext>
            </a:extLst>
          </p:cNvPr>
          <p:cNvSpPr/>
          <p:nvPr/>
        </p:nvSpPr>
        <p:spPr>
          <a:xfrm>
            <a:off x="4572000" y="4124325"/>
            <a:ext cx="1219200" cy="314325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CA58043-F46B-CF88-2469-5FB61A3B9117}"/>
              </a:ext>
            </a:extLst>
          </p:cNvPr>
          <p:cNvSpPr/>
          <p:nvPr/>
        </p:nvSpPr>
        <p:spPr>
          <a:xfrm>
            <a:off x="10047498" y="4124325"/>
            <a:ext cx="1357043" cy="447675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3B983A5-4E2D-8713-D306-E2EDF91219CD}"/>
              </a:ext>
            </a:extLst>
          </p:cNvPr>
          <p:cNvCxnSpPr>
            <a:endCxn id="10" idx="2"/>
          </p:cNvCxnSpPr>
          <p:nvPr/>
        </p:nvCxnSpPr>
        <p:spPr>
          <a:xfrm>
            <a:off x="2505075" y="2886075"/>
            <a:ext cx="2066925" cy="1395413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D251FB4-8DD0-DDC1-1970-D8ECB178FEBC}"/>
              </a:ext>
            </a:extLst>
          </p:cNvPr>
          <p:cNvCxnSpPr>
            <a:cxnSpLocks/>
            <a:stCxn id="10" idx="4"/>
            <a:endCxn id="9" idx="0"/>
          </p:cNvCxnSpPr>
          <p:nvPr/>
        </p:nvCxnSpPr>
        <p:spPr>
          <a:xfrm>
            <a:off x="5181600" y="4438650"/>
            <a:ext cx="0" cy="385555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0ECAB64E-3E84-19CA-52C2-C6231B6A64AB}"/>
              </a:ext>
            </a:extLst>
          </p:cNvPr>
          <p:cNvSpPr/>
          <p:nvPr/>
        </p:nvSpPr>
        <p:spPr>
          <a:xfrm>
            <a:off x="6594985" y="4033837"/>
            <a:ext cx="1219200" cy="471488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140724A-30DD-3395-8D96-AB793C544EAE}"/>
              </a:ext>
            </a:extLst>
          </p:cNvPr>
          <p:cNvCxnSpPr>
            <a:cxnSpLocks/>
            <a:stCxn id="9" idx="6"/>
            <a:endCxn id="17" idx="3"/>
          </p:cNvCxnSpPr>
          <p:nvPr/>
        </p:nvCxnSpPr>
        <p:spPr>
          <a:xfrm flipV="1">
            <a:off x="5860121" y="4436277"/>
            <a:ext cx="913412" cy="545091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01A851B-BD9C-81AF-6271-83EEBE23821A}"/>
              </a:ext>
            </a:extLst>
          </p:cNvPr>
          <p:cNvCxnSpPr>
            <a:cxnSpLocks/>
            <a:stCxn id="17" idx="6"/>
            <a:endCxn id="11" idx="2"/>
          </p:cNvCxnSpPr>
          <p:nvPr/>
        </p:nvCxnSpPr>
        <p:spPr>
          <a:xfrm>
            <a:off x="7814185" y="4269581"/>
            <a:ext cx="2233313" cy="78582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6EC9DBD-FF32-4567-8CD8-3B1261F0BA50}"/>
              </a:ext>
            </a:extLst>
          </p:cNvPr>
          <p:cNvCxnSpPr>
            <a:cxnSpLocks/>
          </p:cNvCxnSpPr>
          <p:nvPr/>
        </p:nvCxnSpPr>
        <p:spPr>
          <a:xfrm>
            <a:off x="5334000" y="4591050"/>
            <a:ext cx="0" cy="385555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2014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1178BC-CB58-D93E-43D6-2CD8A3562E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807" y="1539256"/>
            <a:ext cx="4985640" cy="42031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ADD89E5-0EBC-35BA-4AAD-0CDB57E67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3621" y="1539256"/>
            <a:ext cx="5808743" cy="42031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Google Shape;122;p4">
            <a:extLst>
              <a:ext uri="{FF2B5EF4-FFF2-40B4-BE49-F238E27FC236}">
                <a16:creationId xmlns:a16="http://schemas.microsoft.com/office/drawing/2014/main" id="{E7C3FA78-DE59-4BE1-1D6C-CEBE114C6264}"/>
              </a:ext>
            </a:extLst>
          </p:cNvPr>
          <p:cNvSpPr/>
          <p:nvPr/>
        </p:nvSpPr>
        <p:spPr>
          <a:xfrm>
            <a:off x="0" y="6439417"/>
            <a:ext cx="12192000" cy="445070"/>
          </a:xfrm>
          <a:prstGeom prst="rect">
            <a:avLst/>
          </a:prstGeom>
          <a:gradFill>
            <a:gsLst>
              <a:gs pos="0">
                <a:srgbClr val="F5F7FC"/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Siguranța în mediul online - 6</a:t>
            </a:r>
            <a:endParaRPr sz="1800" dirty="0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4144D244-3880-20AB-980E-3341D5A46D67}"/>
              </a:ext>
            </a:extLst>
          </p:cNvPr>
          <p:cNvSpPr/>
          <p:nvPr/>
        </p:nvSpPr>
        <p:spPr>
          <a:xfrm>
            <a:off x="5286375" y="3457575"/>
            <a:ext cx="742950" cy="445070"/>
          </a:xfrm>
          <a:prstGeom prst="rightArrow">
            <a:avLst/>
          </a:prstGeom>
          <a:solidFill>
            <a:srgbClr val="DDF1FA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DFC987B-7C10-4945-6580-0EB485950389}"/>
              </a:ext>
            </a:extLst>
          </p:cNvPr>
          <p:cNvSpPr/>
          <p:nvPr/>
        </p:nvSpPr>
        <p:spPr>
          <a:xfrm>
            <a:off x="2466974" y="4657725"/>
            <a:ext cx="1028701" cy="485775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1AD099A-2B9D-7FCD-837C-D4C4A3895675}"/>
              </a:ext>
            </a:extLst>
          </p:cNvPr>
          <p:cNvSpPr/>
          <p:nvPr/>
        </p:nvSpPr>
        <p:spPr>
          <a:xfrm>
            <a:off x="8020049" y="4495800"/>
            <a:ext cx="1028701" cy="485775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B82195-28E7-8A45-9AEF-06F7D5EEE61B}"/>
              </a:ext>
            </a:extLst>
          </p:cNvPr>
          <p:cNvSpPr txBox="1"/>
          <p:nvPr/>
        </p:nvSpPr>
        <p:spPr>
          <a:xfrm>
            <a:off x="361950" y="161925"/>
            <a:ext cx="88088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Crearea unui cont copil </a:t>
            </a:r>
            <a:r>
              <a:rPr lang="ro-RO" sz="24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google</a:t>
            </a:r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2 – pe calcul</a:t>
            </a:r>
            <a:r>
              <a:rPr lang="de-AT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</a:t>
            </a:r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tor/laptop</a:t>
            </a:r>
            <a:endParaRPr lang="ro-RO" sz="1800" dirty="0">
              <a:solidFill>
                <a:srgbClr val="31278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0106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001C86F-408A-34B4-BA24-F093A31A5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157" y="1338546"/>
            <a:ext cx="5615495" cy="4055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8448118-F0D8-7EEF-193B-9FA8013E40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6708" y="779843"/>
            <a:ext cx="3424633" cy="55536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4D590D0-63FE-C66E-75F0-B1DA48336B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0" y="2186650"/>
            <a:ext cx="4364367" cy="3600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Google Shape;122;p4">
            <a:extLst>
              <a:ext uri="{FF2B5EF4-FFF2-40B4-BE49-F238E27FC236}">
                <a16:creationId xmlns:a16="http://schemas.microsoft.com/office/drawing/2014/main" id="{7BB9EF2D-9353-4E41-6A6B-227F1B4A9C47}"/>
              </a:ext>
            </a:extLst>
          </p:cNvPr>
          <p:cNvSpPr/>
          <p:nvPr/>
        </p:nvSpPr>
        <p:spPr>
          <a:xfrm>
            <a:off x="0" y="6439417"/>
            <a:ext cx="12192000" cy="445070"/>
          </a:xfrm>
          <a:prstGeom prst="rect">
            <a:avLst/>
          </a:prstGeom>
          <a:gradFill>
            <a:gsLst>
              <a:gs pos="0">
                <a:srgbClr val="F5F7FC"/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Siguranța în mediul online - 6</a:t>
            </a:r>
            <a:endParaRPr sz="1800" dirty="0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2FD9DC-BB36-08E9-729E-068789EA35B8}"/>
              </a:ext>
            </a:extLst>
          </p:cNvPr>
          <p:cNvSpPr txBox="1"/>
          <p:nvPr/>
        </p:nvSpPr>
        <p:spPr>
          <a:xfrm>
            <a:off x="361950" y="161925"/>
            <a:ext cx="88088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Crearea unui cont copil </a:t>
            </a:r>
            <a:r>
              <a:rPr lang="ro-RO" sz="24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google</a:t>
            </a:r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3 – pe calcul</a:t>
            </a:r>
            <a:r>
              <a:rPr lang="de-AT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</a:t>
            </a:r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tor/laptop</a:t>
            </a:r>
            <a:endParaRPr lang="ro-RO" sz="1800" dirty="0">
              <a:solidFill>
                <a:srgbClr val="31278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4E738AE-80F7-1D5F-9236-B7D3F78C0842}"/>
              </a:ext>
            </a:extLst>
          </p:cNvPr>
          <p:cNvSpPr/>
          <p:nvPr/>
        </p:nvSpPr>
        <p:spPr>
          <a:xfrm>
            <a:off x="124157" y="2867025"/>
            <a:ext cx="2533318" cy="561975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881A58B-3BA1-D9AF-FF52-4F519C7B880E}"/>
              </a:ext>
            </a:extLst>
          </p:cNvPr>
          <p:cNvSpPr/>
          <p:nvPr/>
        </p:nvSpPr>
        <p:spPr>
          <a:xfrm>
            <a:off x="2200275" y="3886200"/>
            <a:ext cx="1171575" cy="390525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FB31FC5-9E22-A425-C9AE-88C02B5255F4}"/>
              </a:ext>
            </a:extLst>
          </p:cNvPr>
          <p:cNvSpPr/>
          <p:nvPr/>
        </p:nvSpPr>
        <p:spPr>
          <a:xfrm>
            <a:off x="6588722" y="5254294"/>
            <a:ext cx="1171575" cy="390525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38031F9-C58A-6B6F-2392-75711CB18F8C}"/>
              </a:ext>
            </a:extLst>
          </p:cNvPr>
          <p:cNvSpPr/>
          <p:nvPr/>
        </p:nvSpPr>
        <p:spPr>
          <a:xfrm>
            <a:off x="9054857" y="4789902"/>
            <a:ext cx="1171575" cy="390525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535B4BF-F11A-64C7-A685-D8C86AEA5E63}"/>
              </a:ext>
            </a:extLst>
          </p:cNvPr>
          <p:cNvSpPr/>
          <p:nvPr/>
        </p:nvSpPr>
        <p:spPr>
          <a:xfrm>
            <a:off x="7620000" y="3962548"/>
            <a:ext cx="1642619" cy="561975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484AEE9-758E-6AC8-FDA0-F16B72D52A5E}"/>
              </a:ext>
            </a:extLst>
          </p:cNvPr>
          <p:cNvCxnSpPr>
            <a:cxnSpLocks/>
            <a:stCxn id="7" idx="5"/>
            <a:endCxn id="8" idx="1"/>
          </p:cNvCxnSpPr>
          <p:nvPr/>
        </p:nvCxnSpPr>
        <p:spPr>
          <a:xfrm>
            <a:off x="2286479" y="3346701"/>
            <a:ext cx="85369" cy="596690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D3CBDE0-79C1-3056-AC34-56003E0E8CDA}"/>
              </a:ext>
            </a:extLst>
          </p:cNvPr>
          <p:cNvCxnSpPr>
            <a:cxnSpLocks/>
            <a:endCxn id="18" idx="3"/>
          </p:cNvCxnSpPr>
          <p:nvPr/>
        </p:nvCxnSpPr>
        <p:spPr>
          <a:xfrm flipV="1">
            <a:off x="3371850" y="2325700"/>
            <a:ext cx="1716416" cy="1770091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E32DC13-67E0-F5E4-B3E3-39EE8A9BA339}"/>
              </a:ext>
            </a:extLst>
          </p:cNvPr>
          <p:cNvSpPr/>
          <p:nvPr/>
        </p:nvSpPr>
        <p:spPr>
          <a:xfrm>
            <a:off x="5010151" y="1002648"/>
            <a:ext cx="533400" cy="1550052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AF8A99D-9373-E33B-AD92-26A5311992E7}"/>
              </a:ext>
            </a:extLst>
          </p:cNvPr>
          <p:cNvCxnSpPr>
            <a:cxnSpLocks/>
            <a:stCxn id="18" idx="5"/>
            <a:endCxn id="9" idx="1"/>
          </p:cNvCxnSpPr>
          <p:nvPr/>
        </p:nvCxnSpPr>
        <p:spPr>
          <a:xfrm>
            <a:off x="5465436" y="2325700"/>
            <a:ext cx="1294859" cy="2985785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C7351FE-F590-E835-3BE0-9C05B515669A}"/>
              </a:ext>
            </a:extLst>
          </p:cNvPr>
          <p:cNvCxnSpPr>
            <a:cxnSpLocks/>
            <a:stCxn id="9" idx="7"/>
            <a:endCxn id="11" idx="3"/>
          </p:cNvCxnSpPr>
          <p:nvPr/>
        </p:nvCxnSpPr>
        <p:spPr>
          <a:xfrm flipV="1">
            <a:off x="7588724" y="4442224"/>
            <a:ext cx="271832" cy="869261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9D66AF9-637C-96F4-C4C8-C357B356D5CB}"/>
              </a:ext>
            </a:extLst>
          </p:cNvPr>
          <p:cNvCxnSpPr>
            <a:cxnSpLocks/>
            <a:stCxn id="11" idx="5"/>
            <a:endCxn id="10" idx="1"/>
          </p:cNvCxnSpPr>
          <p:nvPr/>
        </p:nvCxnSpPr>
        <p:spPr>
          <a:xfrm>
            <a:off x="9022063" y="4442224"/>
            <a:ext cx="204367" cy="404869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83282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247AFB-BF0A-7125-087E-CAD4A853B3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574" y="1255782"/>
            <a:ext cx="5581613" cy="42465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3E049DC-4321-EFC8-22D2-7DB443C70E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907" y="2569541"/>
            <a:ext cx="3272910" cy="26596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D5679E4-1AC3-BFFE-BFDB-5A0DD0467E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5057" y="3452255"/>
            <a:ext cx="3462571" cy="25320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4C449FA-FA4B-DB31-9FCA-E5558CFCE21D}"/>
              </a:ext>
            </a:extLst>
          </p:cNvPr>
          <p:cNvSpPr txBox="1"/>
          <p:nvPr/>
        </p:nvSpPr>
        <p:spPr>
          <a:xfrm>
            <a:off x="8012011" y="4761773"/>
            <a:ext cx="16263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800" dirty="0" err="1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inc</a:t>
            </a:r>
            <a:r>
              <a:rPr lang="ro-RO" sz="1800" dirty="0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ă câteva confirmări...</a:t>
            </a:r>
          </a:p>
        </p:txBody>
      </p:sp>
      <p:sp>
        <p:nvSpPr>
          <p:cNvPr id="6" name="Google Shape;122;p4">
            <a:extLst>
              <a:ext uri="{FF2B5EF4-FFF2-40B4-BE49-F238E27FC236}">
                <a16:creationId xmlns:a16="http://schemas.microsoft.com/office/drawing/2014/main" id="{ED51DE46-E823-A7CF-9C78-201A891B5239}"/>
              </a:ext>
            </a:extLst>
          </p:cNvPr>
          <p:cNvSpPr/>
          <p:nvPr/>
        </p:nvSpPr>
        <p:spPr>
          <a:xfrm>
            <a:off x="0" y="6439417"/>
            <a:ext cx="12192000" cy="445070"/>
          </a:xfrm>
          <a:prstGeom prst="rect">
            <a:avLst/>
          </a:prstGeom>
          <a:gradFill>
            <a:gsLst>
              <a:gs pos="0">
                <a:srgbClr val="F5F7FC"/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Siguranța în mediul online - 6</a:t>
            </a:r>
            <a:endParaRPr sz="1800" dirty="0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266929-2E2A-7A80-6B96-AB99EB515EA2}"/>
              </a:ext>
            </a:extLst>
          </p:cNvPr>
          <p:cNvSpPr txBox="1"/>
          <p:nvPr/>
        </p:nvSpPr>
        <p:spPr>
          <a:xfrm>
            <a:off x="361950" y="161925"/>
            <a:ext cx="88088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Crearea unui cont copil </a:t>
            </a:r>
            <a:r>
              <a:rPr lang="ro-RO" sz="24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google</a:t>
            </a:r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4 – pe calcul</a:t>
            </a:r>
            <a:r>
              <a:rPr lang="de-AT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</a:t>
            </a:r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tor/laptop</a:t>
            </a:r>
            <a:endParaRPr lang="ro-RO" sz="1800" dirty="0">
              <a:solidFill>
                <a:srgbClr val="31278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4D23341-0B95-4482-4B5B-94433CCAD4A5}"/>
              </a:ext>
            </a:extLst>
          </p:cNvPr>
          <p:cNvSpPr/>
          <p:nvPr/>
        </p:nvSpPr>
        <p:spPr>
          <a:xfrm>
            <a:off x="381000" y="2505075"/>
            <a:ext cx="2971800" cy="564231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5DA5C01-CB2C-1B28-1D30-EE2511EEC028}"/>
              </a:ext>
            </a:extLst>
          </p:cNvPr>
          <p:cNvSpPr/>
          <p:nvPr/>
        </p:nvSpPr>
        <p:spPr>
          <a:xfrm>
            <a:off x="2325197" y="4334032"/>
            <a:ext cx="1057275" cy="415605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2D7FC3B-A056-4834-FB2F-7205744D9FC3}"/>
              </a:ext>
            </a:extLst>
          </p:cNvPr>
          <p:cNvSpPr/>
          <p:nvPr/>
        </p:nvSpPr>
        <p:spPr>
          <a:xfrm>
            <a:off x="6501591" y="4541834"/>
            <a:ext cx="1057275" cy="415605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16377A5-DEC5-F1C3-1CFE-E61E9B868164}"/>
              </a:ext>
            </a:extLst>
          </p:cNvPr>
          <p:cNvSpPr/>
          <p:nvPr/>
        </p:nvSpPr>
        <p:spPr>
          <a:xfrm>
            <a:off x="9457412" y="4541833"/>
            <a:ext cx="1057275" cy="415605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228C4D6-9CCD-A2A1-8C7A-A11D5C2CB8C8}"/>
              </a:ext>
            </a:extLst>
          </p:cNvPr>
          <p:cNvCxnSpPr>
            <a:cxnSpLocks/>
            <a:stCxn id="8" idx="5"/>
            <a:endCxn id="9" idx="0"/>
          </p:cNvCxnSpPr>
          <p:nvPr/>
        </p:nvCxnSpPr>
        <p:spPr>
          <a:xfrm flipH="1">
            <a:off x="2853835" y="2986676"/>
            <a:ext cx="63755" cy="1347356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4E191A4-DB88-A67A-9F6D-103948815FF2}"/>
              </a:ext>
            </a:extLst>
          </p:cNvPr>
          <p:cNvCxnSpPr>
            <a:cxnSpLocks/>
            <a:stCxn id="9" idx="6"/>
            <a:endCxn id="10" idx="2"/>
          </p:cNvCxnSpPr>
          <p:nvPr/>
        </p:nvCxnSpPr>
        <p:spPr>
          <a:xfrm>
            <a:off x="3382472" y="4541835"/>
            <a:ext cx="3119119" cy="207802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E8A1D17-0082-17D7-32B7-BF50924FB7FA}"/>
              </a:ext>
            </a:extLst>
          </p:cNvPr>
          <p:cNvCxnSpPr>
            <a:cxnSpLocks/>
            <a:endCxn id="11" idx="2"/>
          </p:cNvCxnSpPr>
          <p:nvPr/>
        </p:nvCxnSpPr>
        <p:spPr>
          <a:xfrm>
            <a:off x="7593504" y="4749635"/>
            <a:ext cx="1863908" cy="1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16701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2;p4">
            <a:extLst>
              <a:ext uri="{FF2B5EF4-FFF2-40B4-BE49-F238E27FC236}">
                <a16:creationId xmlns:a16="http://schemas.microsoft.com/office/drawing/2014/main" id="{3C8E5981-E6E4-69FA-0F8E-EC2019082197}"/>
              </a:ext>
            </a:extLst>
          </p:cNvPr>
          <p:cNvSpPr/>
          <p:nvPr/>
        </p:nvSpPr>
        <p:spPr>
          <a:xfrm>
            <a:off x="0" y="6439417"/>
            <a:ext cx="12192000" cy="445070"/>
          </a:xfrm>
          <a:prstGeom prst="rect">
            <a:avLst/>
          </a:prstGeom>
          <a:gradFill>
            <a:gsLst>
              <a:gs pos="0">
                <a:srgbClr val="F5F7FC"/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Siguranța în mediul online - 6</a:t>
            </a:r>
            <a:endParaRPr sz="1800" dirty="0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pic>
        <p:nvPicPr>
          <p:cNvPr id="4" name="Picture 3" descr="Graphical user interface, text, application, chat or text message, email&#10;&#10;Description automatically generated">
            <a:extLst>
              <a:ext uri="{FF2B5EF4-FFF2-40B4-BE49-F238E27FC236}">
                <a16:creationId xmlns:a16="http://schemas.microsoft.com/office/drawing/2014/main" id="{47F56996-8026-95CE-B57F-09C3DAA1E5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064"/>
          <a:stretch/>
        </p:blipFill>
        <p:spPr>
          <a:xfrm>
            <a:off x="854297" y="1515691"/>
            <a:ext cx="3137813" cy="47794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73035EF2-ABAC-CECC-AAA9-49CA7C3CED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6654"/>
          <a:stretch/>
        </p:blipFill>
        <p:spPr>
          <a:xfrm>
            <a:off x="4685618" y="1563163"/>
            <a:ext cx="3137814" cy="4380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13787F7-0A89-91FE-2F36-5B6F22D9662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9137"/>
          <a:stretch/>
        </p:blipFill>
        <p:spPr>
          <a:xfrm>
            <a:off x="8496300" y="44426"/>
            <a:ext cx="3137814" cy="42500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9377A10-B67C-7CA2-05EF-D25D51939695}"/>
              </a:ext>
            </a:extLst>
          </p:cNvPr>
          <p:cNvSpPr txBox="1"/>
          <p:nvPr/>
        </p:nvSpPr>
        <p:spPr>
          <a:xfrm>
            <a:off x="361950" y="161925"/>
            <a:ext cx="72603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Adăugarea copilului pe tableta 1 – pe tableta</a:t>
            </a:r>
            <a:endParaRPr lang="ro-RO" sz="1800" dirty="0">
              <a:solidFill>
                <a:srgbClr val="31278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9598D2-C34F-4022-5261-4DEACE0BA220}"/>
              </a:ext>
            </a:extLst>
          </p:cNvPr>
          <p:cNvSpPr txBox="1"/>
          <p:nvPr/>
        </p:nvSpPr>
        <p:spPr>
          <a:xfrm>
            <a:off x="1065509" y="698096"/>
            <a:ext cx="3571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8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Intați</a:t>
            </a:r>
            <a:r>
              <a:rPr lang="ro-RO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în aplicația „</a:t>
            </a:r>
            <a:r>
              <a:rPr lang="ro-RO" sz="1800" dirty="0" err="1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Settings</a:t>
            </a:r>
            <a:r>
              <a:rPr lang="ro-RO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/Setări”</a:t>
            </a:r>
          </a:p>
        </p:txBody>
      </p:sp>
      <p:pic>
        <p:nvPicPr>
          <p:cNvPr id="2054" name="Picture 6" descr="Android Settings Icon Png #226947 - Free Icons Library">
            <a:extLst>
              <a:ext uri="{FF2B5EF4-FFF2-40B4-BE49-F238E27FC236}">
                <a16:creationId xmlns:a16="http://schemas.microsoft.com/office/drawing/2014/main" id="{3F7C7958-F9A6-423E-7EB7-8A503E741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631252"/>
            <a:ext cx="703559" cy="703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Arrow: Down 12">
            <a:extLst>
              <a:ext uri="{FF2B5EF4-FFF2-40B4-BE49-F238E27FC236}">
                <a16:creationId xmlns:a16="http://schemas.microsoft.com/office/drawing/2014/main" id="{E25379C6-61E9-FFD1-269B-BF80FC7CF789}"/>
              </a:ext>
            </a:extLst>
          </p:cNvPr>
          <p:cNvSpPr/>
          <p:nvPr/>
        </p:nvSpPr>
        <p:spPr>
          <a:xfrm>
            <a:off x="2835050" y="4589379"/>
            <a:ext cx="571500" cy="1028700"/>
          </a:xfrm>
          <a:prstGeom prst="downArrow">
            <a:avLst/>
          </a:prstGeom>
          <a:solidFill>
            <a:srgbClr val="DDF1FA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344D55B-A292-A5CC-BAF4-539819803873}"/>
              </a:ext>
            </a:extLst>
          </p:cNvPr>
          <p:cNvSpPr txBox="1"/>
          <p:nvPr/>
        </p:nvSpPr>
        <p:spPr>
          <a:xfrm>
            <a:off x="2440966" y="5690950"/>
            <a:ext cx="1359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800" dirty="0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Derulați jos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43B405C-F6BE-BE9A-69A6-1B75CB80677B}"/>
              </a:ext>
            </a:extLst>
          </p:cNvPr>
          <p:cNvSpPr/>
          <p:nvPr/>
        </p:nvSpPr>
        <p:spPr>
          <a:xfrm>
            <a:off x="4645928" y="3829206"/>
            <a:ext cx="1539642" cy="533243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9CE0AC5-87BD-FB79-1396-5A8408CC9598}"/>
              </a:ext>
            </a:extLst>
          </p:cNvPr>
          <p:cNvSpPr/>
          <p:nvPr/>
        </p:nvSpPr>
        <p:spPr>
          <a:xfrm>
            <a:off x="9875153" y="1800303"/>
            <a:ext cx="1539642" cy="533243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7552F9E-8C84-BC71-F628-23403B36CB8E}"/>
              </a:ext>
            </a:extLst>
          </p:cNvPr>
          <p:cNvSpPr/>
          <p:nvPr/>
        </p:nvSpPr>
        <p:spPr>
          <a:xfrm>
            <a:off x="9856102" y="542925"/>
            <a:ext cx="1758961" cy="455418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B7202B8-19F0-2CE5-9C50-9E63F388123D}"/>
              </a:ext>
            </a:extLst>
          </p:cNvPr>
          <p:cNvCxnSpPr>
            <a:cxnSpLocks/>
            <a:stCxn id="15" idx="7"/>
            <a:endCxn id="21" idx="4"/>
          </p:cNvCxnSpPr>
          <p:nvPr/>
        </p:nvCxnSpPr>
        <p:spPr>
          <a:xfrm flipV="1">
            <a:off x="5960095" y="2819400"/>
            <a:ext cx="466952" cy="1087898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77272E43-8A6C-6E13-BF2F-BB3C15F4E9C4}"/>
              </a:ext>
            </a:extLst>
          </p:cNvPr>
          <p:cNvSpPr/>
          <p:nvPr/>
        </p:nvSpPr>
        <p:spPr>
          <a:xfrm>
            <a:off x="5967518" y="2476500"/>
            <a:ext cx="919057" cy="342900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FF2698F-15E2-9A24-1DEC-4CBE488793CC}"/>
              </a:ext>
            </a:extLst>
          </p:cNvPr>
          <p:cNvCxnSpPr>
            <a:cxnSpLocks/>
            <a:stCxn id="21" idx="6"/>
            <a:endCxn id="17" idx="2"/>
          </p:cNvCxnSpPr>
          <p:nvPr/>
        </p:nvCxnSpPr>
        <p:spPr>
          <a:xfrm flipV="1">
            <a:off x="6886575" y="770634"/>
            <a:ext cx="2969527" cy="1877316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377D3B5-E478-DEA1-2824-86B18855F243}"/>
              </a:ext>
            </a:extLst>
          </p:cNvPr>
          <p:cNvCxnSpPr>
            <a:cxnSpLocks/>
            <a:stCxn id="17" idx="4"/>
            <a:endCxn id="16" idx="0"/>
          </p:cNvCxnSpPr>
          <p:nvPr/>
        </p:nvCxnSpPr>
        <p:spPr>
          <a:xfrm flipH="1">
            <a:off x="10644974" y="998343"/>
            <a:ext cx="90609" cy="801960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>
            <a:extLst>
              <a:ext uri="{FF2B5EF4-FFF2-40B4-BE49-F238E27FC236}">
                <a16:creationId xmlns:a16="http://schemas.microsoft.com/office/drawing/2014/main" id="{1C996834-4C6F-3E2E-0504-6ADC840547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61989" y="2409427"/>
            <a:ext cx="1938495" cy="111477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0C72776E-753E-AFC1-B656-29F4C892F8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95670" y="3385593"/>
            <a:ext cx="1733744" cy="1998213"/>
          </a:xfrm>
          <a:prstGeom prst="rect">
            <a:avLst/>
          </a:prstGeom>
        </p:spPr>
      </p:pic>
      <p:sp>
        <p:nvSpPr>
          <p:cNvPr id="33" name="Oval 32">
            <a:extLst>
              <a:ext uri="{FF2B5EF4-FFF2-40B4-BE49-F238E27FC236}">
                <a16:creationId xmlns:a16="http://schemas.microsoft.com/office/drawing/2014/main" id="{2262AED7-0E30-E743-75D8-5695133BDC6E}"/>
              </a:ext>
            </a:extLst>
          </p:cNvPr>
          <p:cNvSpPr/>
          <p:nvPr/>
        </p:nvSpPr>
        <p:spPr>
          <a:xfrm>
            <a:off x="9958257" y="2615360"/>
            <a:ext cx="1539642" cy="459951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13A11B0-ABFB-201B-D7B1-25B1B871B8E5}"/>
              </a:ext>
            </a:extLst>
          </p:cNvPr>
          <p:cNvSpPr/>
          <p:nvPr/>
        </p:nvSpPr>
        <p:spPr>
          <a:xfrm>
            <a:off x="11249025" y="5001142"/>
            <a:ext cx="783338" cy="304912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39000817-55AF-0284-477E-27814CAA8273}"/>
              </a:ext>
            </a:extLst>
          </p:cNvPr>
          <p:cNvCxnSpPr>
            <a:cxnSpLocks/>
            <a:stCxn id="16" idx="4"/>
            <a:endCxn id="33" idx="0"/>
          </p:cNvCxnSpPr>
          <p:nvPr/>
        </p:nvCxnSpPr>
        <p:spPr>
          <a:xfrm>
            <a:off x="10644974" y="2333546"/>
            <a:ext cx="83104" cy="281814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6FDC0F12-84FB-4AD5-C6D8-5EDD30D8E3C6}"/>
              </a:ext>
            </a:extLst>
          </p:cNvPr>
          <p:cNvCxnSpPr>
            <a:cxnSpLocks/>
            <a:stCxn id="33" idx="4"/>
            <a:endCxn id="34" idx="0"/>
          </p:cNvCxnSpPr>
          <p:nvPr/>
        </p:nvCxnSpPr>
        <p:spPr>
          <a:xfrm>
            <a:off x="10728078" y="3075311"/>
            <a:ext cx="912616" cy="1925831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Picture 42">
            <a:extLst>
              <a:ext uri="{FF2B5EF4-FFF2-40B4-BE49-F238E27FC236}">
                <a16:creationId xmlns:a16="http://schemas.microsoft.com/office/drawing/2014/main" id="{C8B4AC77-9BEE-1C63-F723-1EFAED99B7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15902" y="5218272"/>
            <a:ext cx="2529072" cy="1386679"/>
          </a:xfrm>
          <a:prstGeom prst="rect">
            <a:avLst/>
          </a:pr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F358D1E7-B0E4-DCE8-E5D7-16311ACD07DB}"/>
              </a:ext>
            </a:extLst>
          </p:cNvPr>
          <p:cNvSpPr/>
          <p:nvPr/>
        </p:nvSpPr>
        <p:spPr>
          <a:xfrm>
            <a:off x="8507415" y="5589504"/>
            <a:ext cx="2055810" cy="986872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D52AD515-6CE1-6D00-EA6C-EDF6B445626C}"/>
              </a:ext>
            </a:extLst>
          </p:cNvPr>
          <p:cNvCxnSpPr>
            <a:cxnSpLocks/>
            <a:stCxn id="34" idx="4"/>
            <a:endCxn id="44" idx="7"/>
          </p:cNvCxnSpPr>
          <p:nvPr/>
        </p:nvCxnSpPr>
        <p:spPr>
          <a:xfrm flipH="1">
            <a:off x="10262159" y="5306054"/>
            <a:ext cx="1378535" cy="427974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36667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5BA45CA9-1BE9-275A-9D63-4A3E68ECC3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161" y="661985"/>
            <a:ext cx="3303895" cy="5534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E8D9FCB-1248-B13D-D0EC-E6035B60DF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7570" y="661984"/>
            <a:ext cx="3303895" cy="5534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E7804E9F-C762-FB70-C73B-8120C69F56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8769" y="661985"/>
            <a:ext cx="3303895" cy="5534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Google Shape;122;p4">
            <a:extLst>
              <a:ext uri="{FF2B5EF4-FFF2-40B4-BE49-F238E27FC236}">
                <a16:creationId xmlns:a16="http://schemas.microsoft.com/office/drawing/2014/main" id="{FF324487-880C-5FEA-B968-0FE56BDC30E1}"/>
              </a:ext>
            </a:extLst>
          </p:cNvPr>
          <p:cNvSpPr/>
          <p:nvPr/>
        </p:nvSpPr>
        <p:spPr>
          <a:xfrm>
            <a:off x="0" y="6439417"/>
            <a:ext cx="12192000" cy="445070"/>
          </a:xfrm>
          <a:prstGeom prst="rect">
            <a:avLst/>
          </a:prstGeom>
          <a:gradFill>
            <a:gsLst>
              <a:gs pos="0">
                <a:srgbClr val="F5F7FC"/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Siguranța în mediul online - 6</a:t>
            </a:r>
            <a:endParaRPr sz="1800" dirty="0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B55C9A-23D1-DE1F-CE63-A3E4A59BA97A}"/>
              </a:ext>
            </a:extLst>
          </p:cNvPr>
          <p:cNvSpPr txBox="1"/>
          <p:nvPr/>
        </p:nvSpPr>
        <p:spPr>
          <a:xfrm>
            <a:off x="361950" y="161925"/>
            <a:ext cx="72603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Adăugarea copilului pe tableta 2 – pe tableta</a:t>
            </a:r>
            <a:endParaRPr lang="ro-RO" sz="1800" dirty="0">
              <a:solidFill>
                <a:srgbClr val="31278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235869B-ED26-2564-80D5-37BB32969A1E}"/>
              </a:ext>
            </a:extLst>
          </p:cNvPr>
          <p:cNvSpPr/>
          <p:nvPr/>
        </p:nvSpPr>
        <p:spPr>
          <a:xfrm>
            <a:off x="1976543" y="2276475"/>
            <a:ext cx="1128607" cy="342900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753B475-448C-2C16-4B5D-A47024CA1B48}"/>
              </a:ext>
            </a:extLst>
          </p:cNvPr>
          <p:cNvSpPr/>
          <p:nvPr/>
        </p:nvSpPr>
        <p:spPr>
          <a:xfrm>
            <a:off x="5986568" y="1209675"/>
            <a:ext cx="1635703" cy="342900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681F44C-EC67-F950-20B0-57134C90193A}"/>
              </a:ext>
            </a:extLst>
          </p:cNvPr>
          <p:cNvSpPr/>
          <p:nvPr/>
        </p:nvSpPr>
        <p:spPr>
          <a:xfrm>
            <a:off x="10556298" y="2181225"/>
            <a:ext cx="1082542" cy="342900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AE7B93B-8F93-A3CB-CDBE-C09A509976B9}"/>
              </a:ext>
            </a:extLst>
          </p:cNvPr>
          <p:cNvCxnSpPr>
            <a:cxnSpLocks/>
            <a:stCxn id="12" idx="6"/>
            <a:endCxn id="13" idx="2"/>
          </p:cNvCxnSpPr>
          <p:nvPr/>
        </p:nvCxnSpPr>
        <p:spPr>
          <a:xfrm flipV="1">
            <a:off x="3105150" y="1381125"/>
            <a:ext cx="2881418" cy="1066800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5AC836B-A782-4292-971C-C7C0A9798259}"/>
              </a:ext>
            </a:extLst>
          </p:cNvPr>
          <p:cNvCxnSpPr>
            <a:cxnSpLocks/>
            <a:endCxn id="14" idx="2"/>
          </p:cNvCxnSpPr>
          <p:nvPr/>
        </p:nvCxnSpPr>
        <p:spPr>
          <a:xfrm>
            <a:off x="7622271" y="1381125"/>
            <a:ext cx="2934027" cy="971550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94197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7365408-51D8-99C5-B9F7-7504ABA8CD55}"/>
              </a:ext>
            </a:extLst>
          </p:cNvPr>
          <p:cNvSpPr txBox="1"/>
          <p:nvPr/>
        </p:nvSpPr>
        <p:spPr>
          <a:xfrm>
            <a:off x="361950" y="161925"/>
            <a:ext cx="72603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Adăugarea copilului pe tableta 3 – pe tableta</a:t>
            </a:r>
            <a:endParaRPr lang="ro-RO" sz="1800" dirty="0">
              <a:solidFill>
                <a:srgbClr val="31278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4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7DF3CB1E-5E07-5384-87F8-1FB7E44BA6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536" y="847724"/>
            <a:ext cx="3070746" cy="51435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687583E2-CAA3-800A-7D76-06249712F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7523" y="847724"/>
            <a:ext cx="3070746" cy="51435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CD01EF10-982F-A7C0-6F04-50F0BC4BC9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2458" y="847724"/>
            <a:ext cx="3070747" cy="51435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Google Shape;122;p4">
            <a:extLst>
              <a:ext uri="{FF2B5EF4-FFF2-40B4-BE49-F238E27FC236}">
                <a16:creationId xmlns:a16="http://schemas.microsoft.com/office/drawing/2014/main" id="{399EBF07-B444-80E8-BEE2-30D795AF5099}"/>
              </a:ext>
            </a:extLst>
          </p:cNvPr>
          <p:cNvSpPr/>
          <p:nvPr/>
        </p:nvSpPr>
        <p:spPr>
          <a:xfrm>
            <a:off x="0" y="6439417"/>
            <a:ext cx="12192000" cy="445070"/>
          </a:xfrm>
          <a:prstGeom prst="rect">
            <a:avLst/>
          </a:prstGeom>
          <a:gradFill>
            <a:gsLst>
              <a:gs pos="0">
                <a:srgbClr val="F5F7FC"/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Siguranța în mediul online - 6</a:t>
            </a:r>
            <a:endParaRPr sz="1800" dirty="0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BBDF8D-1C42-5433-9562-3CB9E64A87C6}"/>
              </a:ext>
            </a:extLst>
          </p:cNvPr>
          <p:cNvSpPr/>
          <p:nvPr/>
        </p:nvSpPr>
        <p:spPr>
          <a:xfrm>
            <a:off x="1476605" y="4686300"/>
            <a:ext cx="1128607" cy="342900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AB8E2E1-C30A-8431-3BC3-9514D789565B}"/>
              </a:ext>
            </a:extLst>
          </p:cNvPr>
          <p:cNvSpPr/>
          <p:nvPr/>
        </p:nvSpPr>
        <p:spPr>
          <a:xfrm>
            <a:off x="4754289" y="3414712"/>
            <a:ext cx="1128607" cy="342900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D3000BC-EE3B-6471-B5BA-94FA0E3D3610}"/>
              </a:ext>
            </a:extLst>
          </p:cNvPr>
          <p:cNvSpPr/>
          <p:nvPr/>
        </p:nvSpPr>
        <p:spPr>
          <a:xfrm>
            <a:off x="6096000" y="5391150"/>
            <a:ext cx="1128607" cy="342900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9A1B9DD-F276-A935-186C-8AC8BCD8340B}"/>
              </a:ext>
            </a:extLst>
          </p:cNvPr>
          <p:cNvSpPr/>
          <p:nvPr/>
        </p:nvSpPr>
        <p:spPr>
          <a:xfrm>
            <a:off x="10368068" y="2781299"/>
            <a:ext cx="557107" cy="885825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534D847-A6D7-366A-E268-FD1B3E69A676}"/>
              </a:ext>
            </a:extLst>
          </p:cNvPr>
          <p:cNvSpPr/>
          <p:nvPr/>
        </p:nvSpPr>
        <p:spPr>
          <a:xfrm>
            <a:off x="9886950" y="5391150"/>
            <a:ext cx="1128607" cy="342900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A17C868-726A-A45D-D0E3-80C49FC7FAB4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2605212" y="3586162"/>
            <a:ext cx="2149077" cy="1262063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37581C7-3F0D-E0D2-9AB9-AAB946285421}"/>
              </a:ext>
            </a:extLst>
          </p:cNvPr>
          <p:cNvCxnSpPr>
            <a:cxnSpLocks/>
            <a:stCxn id="13" idx="5"/>
            <a:endCxn id="14" idx="1"/>
          </p:cNvCxnSpPr>
          <p:nvPr/>
        </p:nvCxnSpPr>
        <p:spPr>
          <a:xfrm>
            <a:off x="5717615" y="3707395"/>
            <a:ext cx="543666" cy="1733972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074EE6B-DE1A-4C8F-9DF2-D86DD9E2A61B}"/>
              </a:ext>
            </a:extLst>
          </p:cNvPr>
          <p:cNvCxnSpPr>
            <a:cxnSpLocks/>
            <a:stCxn id="14" idx="7"/>
            <a:endCxn id="15" idx="3"/>
          </p:cNvCxnSpPr>
          <p:nvPr/>
        </p:nvCxnSpPr>
        <p:spPr>
          <a:xfrm flipV="1">
            <a:off x="7059326" y="3537398"/>
            <a:ext cx="3390328" cy="1903969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09A87BA-7F69-960F-57A2-A449E60D7A3B}"/>
              </a:ext>
            </a:extLst>
          </p:cNvPr>
          <p:cNvCxnSpPr>
            <a:cxnSpLocks/>
            <a:stCxn id="15" idx="4"/>
          </p:cNvCxnSpPr>
          <p:nvPr/>
        </p:nvCxnSpPr>
        <p:spPr>
          <a:xfrm flipH="1">
            <a:off x="10449654" y="3667124"/>
            <a:ext cx="196968" cy="1724026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21581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email, Teams&#10;&#10;Description automatically generated">
            <a:extLst>
              <a:ext uri="{FF2B5EF4-FFF2-40B4-BE49-F238E27FC236}">
                <a16:creationId xmlns:a16="http://schemas.microsoft.com/office/drawing/2014/main" id="{B3923F65-59AF-307F-CA1D-DC60EC293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286" y="690562"/>
            <a:ext cx="3326642" cy="5572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A693F6D2-FAFC-CFE8-2765-B42B0CF7FC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2679" y="690562"/>
            <a:ext cx="3326642" cy="5572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23D2888-9559-6BF9-4CFC-BF25B4D0EA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0744" y="771524"/>
            <a:ext cx="3229970" cy="541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Google Shape;122;p4">
            <a:extLst>
              <a:ext uri="{FF2B5EF4-FFF2-40B4-BE49-F238E27FC236}">
                <a16:creationId xmlns:a16="http://schemas.microsoft.com/office/drawing/2014/main" id="{B880EDA4-25E0-CA2D-7576-73EA7AC55870}"/>
              </a:ext>
            </a:extLst>
          </p:cNvPr>
          <p:cNvSpPr/>
          <p:nvPr/>
        </p:nvSpPr>
        <p:spPr>
          <a:xfrm>
            <a:off x="0" y="6439417"/>
            <a:ext cx="12192000" cy="445070"/>
          </a:xfrm>
          <a:prstGeom prst="rect">
            <a:avLst/>
          </a:prstGeom>
          <a:gradFill>
            <a:gsLst>
              <a:gs pos="0">
                <a:srgbClr val="F5F7FC"/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Siguranța în mediul online - 6</a:t>
            </a:r>
            <a:endParaRPr sz="1800" dirty="0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829F2B3-16EC-190F-89F2-DFBD8A471A87}"/>
              </a:ext>
            </a:extLst>
          </p:cNvPr>
          <p:cNvSpPr/>
          <p:nvPr/>
        </p:nvSpPr>
        <p:spPr>
          <a:xfrm>
            <a:off x="952500" y="1943100"/>
            <a:ext cx="1266825" cy="342900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4E13373-10D6-5347-34F8-AA0D8AEA20CC}"/>
              </a:ext>
            </a:extLst>
          </p:cNvPr>
          <p:cNvSpPr/>
          <p:nvPr/>
        </p:nvSpPr>
        <p:spPr>
          <a:xfrm>
            <a:off x="2989321" y="2876550"/>
            <a:ext cx="1128607" cy="342900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CDB4DBC-2998-0001-CFC5-D022BF7FC888}"/>
              </a:ext>
            </a:extLst>
          </p:cNvPr>
          <p:cNvSpPr/>
          <p:nvPr/>
        </p:nvSpPr>
        <p:spPr>
          <a:xfrm>
            <a:off x="4562475" y="1943100"/>
            <a:ext cx="1128607" cy="342900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811986E-1B8E-66C6-C3C8-4FBD98A68A39}"/>
              </a:ext>
            </a:extLst>
          </p:cNvPr>
          <p:cNvSpPr/>
          <p:nvPr/>
        </p:nvSpPr>
        <p:spPr>
          <a:xfrm>
            <a:off x="6630714" y="2705100"/>
            <a:ext cx="1128607" cy="342900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0BBD7BB-5C58-8855-855D-A7384D16DDF9}"/>
              </a:ext>
            </a:extLst>
          </p:cNvPr>
          <p:cNvSpPr/>
          <p:nvPr/>
        </p:nvSpPr>
        <p:spPr>
          <a:xfrm>
            <a:off x="8286750" y="2962275"/>
            <a:ext cx="1238250" cy="457200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1BB298-8809-B5A2-203E-D7215211A601}"/>
              </a:ext>
            </a:extLst>
          </p:cNvPr>
          <p:cNvSpPr txBox="1"/>
          <p:nvPr/>
        </p:nvSpPr>
        <p:spPr>
          <a:xfrm>
            <a:off x="361950" y="161925"/>
            <a:ext cx="72603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dirty="0" err="1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Adaugărea</a:t>
            </a:r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copilului pe tableta 4 – pe tableta</a:t>
            </a:r>
            <a:endParaRPr lang="ro-RO" sz="1800" dirty="0">
              <a:solidFill>
                <a:srgbClr val="31278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D22EEE0-444E-83D4-E90E-9E45B0A3BF24}"/>
              </a:ext>
            </a:extLst>
          </p:cNvPr>
          <p:cNvCxnSpPr>
            <a:cxnSpLocks/>
            <a:stCxn id="9" idx="5"/>
            <a:endCxn id="10" idx="1"/>
          </p:cNvCxnSpPr>
          <p:nvPr/>
        </p:nvCxnSpPr>
        <p:spPr>
          <a:xfrm>
            <a:off x="2033803" y="2235783"/>
            <a:ext cx="1120799" cy="690984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0191504-1372-8B78-990D-1B1B10683681}"/>
              </a:ext>
            </a:extLst>
          </p:cNvPr>
          <p:cNvCxnSpPr>
            <a:cxnSpLocks/>
            <a:stCxn id="10" idx="7"/>
            <a:endCxn id="11" idx="3"/>
          </p:cNvCxnSpPr>
          <p:nvPr/>
        </p:nvCxnSpPr>
        <p:spPr>
          <a:xfrm flipV="1">
            <a:off x="3952647" y="2235783"/>
            <a:ext cx="775109" cy="690984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6E8D76C-CCD2-6CA7-2CD5-58C502BDD988}"/>
              </a:ext>
            </a:extLst>
          </p:cNvPr>
          <p:cNvCxnSpPr>
            <a:cxnSpLocks/>
            <a:stCxn id="11" idx="5"/>
            <a:endCxn id="12" idx="1"/>
          </p:cNvCxnSpPr>
          <p:nvPr/>
        </p:nvCxnSpPr>
        <p:spPr>
          <a:xfrm>
            <a:off x="5525801" y="2235783"/>
            <a:ext cx="1270194" cy="519534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BDCABF0-180A-24AA-0F50-E89721C8A796}"/>
              </a:ext>
            </a:extLst>
          </p:cNvPr>
          <p:cNvCxnSpPr>
            <a:cxnSpLocks/>
            <a:stCxn id="12" idx="6"/>
            <a:endCxn id="13" idx="2"/>
          </p:cNvCxnSpPr>
          <p:nvPr/>
        </p:nvCxnSpPr>
        <p:spPr>
          <a:xfrm>
            <a:off x="7759321" y="2876550"/>
            <a:ext cx="527429" cy="314325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76473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9B5BDE5D-5910-AF78-3FD9-5C809E4F6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662" y="1030832"/>
            <a:ext cx="2985876" cy="50013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Graphical user interface, text, application, Teams&#10;&#10;Description automatically generated">
            <a:extLst>
              <a:ext uri="{FF2B5EF4-FFF2-40B4-BE49-F238E27FC236}">
                <a16:creationId xmlns:a16="http://schemas.microsoft.com/office/drawing/2014/main" id="{746F6C38-86AC-B13C-5761-AB9A119D10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9495" y="1030832"/>
            <a:ext cx="2985876" cy="50013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EF4D235-BBBF-8825-C544-7B5C2F3450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5128" y="1030832"/>
            <a:ext cx="2985876" cy="50013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Google Shape;122;p4">
            <a:extLst>
              <a:ext uri="{FF2B5EF4-FFF2-40B4-BE49-F238E27FC236}">
                <a16:creationId xmlns:a16="http://schemas.microsoft.com/office/drawing/2014/main" id="{48D94A0C-4BA2-9F71-E36F-FC8F80F45938}"/>
              </a:ext>
            </a:extLst>
          </p:cNvPr>
          <p:cNvSpPr/>
          <p:nvPr/>
        </p:nvSpPr>
        <p:spPr>
          <a:xfrm>
            <a:off x="0" y="6439417"/>
            <a:ext cx="12192000" cy="445070"/>
          </a:xfrm>
          <a:prstGeom prst="rect">
            <a:avLst/>
          </a:prstGeom>
          <a:gradFill>
            <a:gsLst>
              <a:gs pos="0">
                <a:srgbClr val="F5F7FC"/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Siguranța în mediul online - 6</a:t>
            </a:r>
            <a:endParaRPr sz="1800" dirty="0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10369E-A17D-E6FA-F238-9BACED2799C0}"/>
              </a:ext>
            </a:extLst>
          </p:cNvPr>
          <p:cNvSpPr txBox="1"/>
          <p:nvPr/>
        </p:nvSpPr>
        <p:spPr>
          <a:xfrm>
            <a:off x="361950" y="161925"/>
            <a:ext cx="72603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Adăugarea copilului pe tableta 5 – pe tableta</a:t>
            </a:r>
            <a:endParaRPr lang="ro-RO" sz="1800" dirty="0">
              <a:solidFill>
                <a:srgbClr val="31278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60C81BB-DC83-E0F0-715F-898012B3E630}"/>
              </a:ext>
            </a:extLst>
          </p:cNvPr>
          <p:cNvSpPr/>
          <p:nvPr/>
        </p:nvSpPr>
        <p:spPr>
          <a:xfrm>
            <a:off x="1510277" y="2124075"/>
            <a:ext cx="1385323" cy="342900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86D15FD-53F7-7DA1-D216-988D20F6B578}"/>
              </a:ext>
            </a:extLst>
          </p:cNvPr>
          <p:cNvCxnSpPr>
            <a:cxnSpLocks/>
            <a:stCxn id="10" idx="6"/>
            <a:endCxn id="13" idx="2"/>
          </p:cNvCxnSpPr>
          <p:nvPr/>
        </p:nvCxnSpPr>
        <p:spPr>
          <a:xfrm>
            <a:off x="2895600" y="2295525"/>
            <a:ext cx="3357547" cy="1064787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AA03418A-6061-D9D3-153B-CA1F4D0343FF}"/>
              </a:ext>
            </a:extLst>
          </p:cNvPr>
          <p:cNvSpPr/>
          <p:nvPr/>
        </p:nvSpPr>
        <p:spPr>
          <a:xfrm>
            <a:off x="6253147" y="3188862"/>
            <a:ext cx="1385323" cy="342900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3035DA3-D443-8022-BD82-6FFE49134799}"/>
              </a:ext>
            </a:extLst>
          </p:cNvPr>
          <p:cNvSpPr/>
          <p:nvPr/>
        </p:nvSpPr>
        <p:spPr>
          <a:xfrm>
            <a:off x="10186972" y="4642690"/>
            <a:ext cx="1385323" cy="342900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264D73D-9F4E-BF2E-CB9B-4BC60E1BACC6}"/>
              </a:ext>
            </a:extLst>
          </p:cNvPr>
          <p:cNvCxnSpPr>
            <a:cxnSpLocks/>
            <a:stCxn id="13" idx="5"/>
            <a:endCxn id="14" idx="2"/>
          </p:cNvCxnSpPr>
          <p:nvPr/>
        </p:nvCxnSpPr>
        <p:spPr>
          <a:xfrm>
            <a:off x="7435594" y="3481545"/>
            <a:ext cx="2751378" cy="1332595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68083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F46F9EB4-07F2-858C-C18C-E19C7FF713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186" y="550327"/>
            <a:ext cx="3377821" cy="5657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BB64625-6F27-3706-7608-0F714EBC1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8836" y="1390650"/>
            <a:ext cx="2638567" cy="441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8996FA24-05CC-2A76-1958-A6F679269B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3061" y="881062"/>
            <a:ext cx="3042313" cy="5095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Google Shape;122;p4">
            <a:extLst>
              <a:ext uri="{FF2B5EF4-FFF2-40B4-BE49-F238E27FC236}">
                <a16:creationId xmlns:a16="http://schemas.microsoft.com/office/drawing/2014/main" id="{45B7CE55-B65E-5200-6C29-AA3C0AA5DC70}"/>
              </a:ext>
            </a:extLst>
          </p:cNvPr>
          <p:cNvSpPr/>
          <p:nvPr/>
        </p:nvSpPr>
        <p:spPr>
          <a:xfrm>
            <a:off x="0" y="6439417"/>
            <a:ext cx="12192000" cy="445070"/>
          </a:xfrm>
          <a:prstGeom prst="rect">
            <a:avLst/>
          </a:prstGeom>
          <a:gradFill>
            <a:gsLst>
              <a:gs pos="0">
                <a:srgbClr val="F5F7FC"/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Siguranța în mediul online - 6</a:t>
            </a:r>
            <a:endParaRPr sz="1800" dirty="0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1E9B602-AD44-95A0-E02C-75F410190347}"/>
              </a:ext>
            </a:extLst>
          </p:cNvPr>
          <p:cNvSpPr/>
          <p:nvPr/>
        </p:nvSpPr>
        <p:spPr>
          <a:xfrm>
            <a:off x="2577400" y="3895725"/>
            <a:ext cx="1128607" cy="342900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C34CD46-ADEA-4101-D63C-B0DCAE251B03}"/>
              </a:ext>
            </a:extLst>
          </p:cNvPr>
          <p:cNvCxnSpPr>
            <a:cxnSpLocks/>
            <a:stCxn id="9" idx="7"/>
          </p:cNvCxnSpPr>
          <p:nvPr/>
        </p:nvCxnSpPr>
        <p:spPr>
          <a:xfrm>
            <a:off x="3540726" y="3945942"/>
            <a:ext cx="1990970" cy="1454733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035CE2B-1A8E-3038-7684-29CC66B931FE}"/>
              </a:ext>
            </a:extLst>
          </p:cNvPr>
          <p:cNvSpPr txBox="1"/>
          <p:nvPr/>
        </p:nvSpPr>
        <p:spPr>
          <a:xfrm>
            <a:off x="361950" y="161925"/>
            <a:ext cx="72603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Adăugarea copilului pe tableta 6 – pe tableta</a:t>
            </a:r>
            <a:endParaRPr lang="ro-RO" sz="1800" dirty="0">
              <a:solidFill>
                <a:srgbClr val="31278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F9E8724-5857-AE97-3450-5030073BEED8}"/>
              </a:ext>
            </a:extLst>
          </p:cNvPr>
          <p:cNvSpPr/>
          <p:nvPr/>
        </p:nvSpPr>
        <p:spPr>
          <a:xfrm>
            <a:off x="7794967" y="2743199"/>
            <a:ext cx="2272958" cy="1800225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322B8CC-9B19-2EA2-9B81-53E82E09895C}"/>
              </a:ext>
            </a:extLst>
          </p:cNvPr>
          <p:cNvSpPr/>
          <p:nvPr/>
        </p:nvSpPr>
        <p:spPr>
          <a:xfrm>
            <a:off x="5531696" y="5262821"/>
            <a:ext cx="1128607" cy="342900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35A352F-16BB-8A66-310C-A08642882ACA}"/>
              </a:ext>
            </a:extLst>
          </p:cNvPr>
          <p:cNvCxnSpPr>
            <a:cxnSpLocks/>
            <a:stCxn id="13" idx="7"/>
            <a:endCxn id="12" idx="3"/>
          </p:cNvCxnSpPr>
          <p:nvPr/>
        </p:nvCxnSpPr>
        <p:spPr>
          <a:xfrm flipV="1">
            <a:off x="6495022" y="4279787"/>
            <a:ext cx="1632812" cy="1033251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03622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81A9CC9A-42F0-42EC-3E3E-A76E7515BB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334" y="1033462"/>
            <a:ext cx="2785281" cy="46653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4927BE1B-AD64-B4BD-8BD5-AF5F63BBBA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3334" y="1033463"/>
            <a:ext cx="2785280" cy="46653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4B12FA10-BDA8-B30A-007A-BF1F8C2375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1921" y="1033463"/>
            <a:ext cx="2785281" cy="46653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92E3B4F3-6447-F893-1388-A532623E11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1113" y="1635225"/>
            <a:ext cx="2445224" cy="4095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Google Shape;122;p4">
            <a:extLst>
              <a:ext uri="{FF2B5EF4-FFF2-40B4-BE49-F238E27FC236}">
                <a16:creationId xmlns:a16="http://schemas.microsoft.com/office/drawing/2014/main" id="{AD222142-BDD5-D9B5-CA90-0706998CC04D}"/>
              </a:ext>
            </a:extLst>
          </p:cNvPr>
          <p:cNvSpPr/>
          <p:nvPr/>
        </p:nvSpPr>
        <p:spPr>
          <a:xfrm>
            <a:off x="0" y="6439417"/>
            <a:ext cx="12192000" cy="445070"/>
          </a:xfrm>
          <a:prstGeom prst="rect">
            <a:avLst/>
          </a:prstGeom>
          <a:gradFill>
            <a:gsLst>
              <a:gs pos="0">
                <a:srgbClr val="F5F7FC"/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Siguranța în mediul online - 6</a:t>
            </a:r>
            <a:endParaRPr sz="1800" dirty="0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1234561-6544-A040-1AD0-077F82E641A8}"/>
              </a:ext>
            </a:extLst>
          </p:cNvPr>
          <p:cNvSpPr/>
          <p:nvPr/>
        </p:nvSpPr>
        <p:spPr>
          <a:xfrm>
            <a:off x="361950" y="5124450"/>
            <a:ext cx="1128607" cy="342900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987128A-7B70-C009-7590-FDDA925973A9}"/>
              </a:ext>
            </a:extLst>
          </p:cNvPr>
          <p:cNvCxnSpPr>
            <a:cxnSpLocks/>
            <a:stCxn id="11" idx="7"/>
            <a:endCxn id="15" idx="2"/>
          </p:cNvCxnSpPr>
          <p:nvPr/>
        </p:nvCxnSpPr>
        <p:spPr>
          <a:xfrm>
            <a:off x="1325276" y="5174667"/>
            <a:ext cx="2135181" cy="171450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265BAAC-C240-5A4E-15DA-DFD100E5E565}"/>
              </a:ext>
            </a:extLst>
          </p:cNvPr>
          <p:cNvSpPr txBox="1"/>
          <p:nvPr/>
        </p:nvSpPr>
        <p:spPr>
          <a:xfrm>
            <a:off x="361950" y="161925"/>
            <a:ext cx="72603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Adăugarea copilului pe tableta 7 – pe tableta</a:t>
            </a:r>
            <a:endParaRPr lang="ro-RO" sz="1800" dirty="0">
              <a:solidFill>
                <a:srgbClr val="31278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4344008-E738-162D-A11E-9DE3DD5CA49B}"/>
              </a:ext>
            </a:extLst>
          </p:cNvPr>
          <p:cNvSpPr/>
          <p:nvPr/>
        </p:nvSpPr>
        <p:spPr>
          <a:xfrm>
            <a:off x="6551921" y="5124450"/>
            <a:ext cx="1128607" cy="342900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B6DD70E-D4FF-4A30-C8E3-CF8F4EBA26E3}"/>
              </a:ext>
            </a:extLst>
          </p:cNvPr>
          <p:cNvSpPr/>
          <p:nvPr/>
        </p:nvSpPr>
        <p:spPr>
          <a:xfrm>
            <a:off x="3460457" y="5174667"/>
            <a:ext cx="1128607" cy="342900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B2C6E3F-12B6-865E-CF37-6E2CBDEBFA4D}"/>
              </a:ext>
            </a:extLst>
          </p:cNvPr>
          <p:cNvSpPr/>
          <p:nvPr/>
        </p:nvSpPr>
        <p:spPr>
          <a:xfrm>
            <a:off x="11113346" y="5174667"/>
            <a:ext cx="1128607" cy="342900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1899D82-ED6F-4027-78A9-34BCA8485C3F}"/>
              </a:ext>
            </a:extLst>
          </p:cNvPr>
          <p:cNvCxnSpPr>
            <a:cxnSpLocks/>
            <a:stCxn id="15" idx="6"/>
            <a:endCxn id="14" idx="2"/>
          </p:cNvCxnSpPr>
          <p:nvPr/>
        </p:nvCxnSpPr>
        <p:spPr>
          <a:xfrm flipV="1">
            <a:off x="4589064" y="5295900"/>
            <a:ext cx="1962857" cy="50217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92C8367-BC16-CA20-C6B9-F2C93918E9D7}"/>
              </a:ext>
            </a:extLst>
          </p:cNvPr>
          <p:cNvCxnSpPr>
            <a:cxnSpLocks/>
            <a:stCxn id="14" idx="6"/>
            <a:endCxn id="16" idx="2"/>
          </p:cNvCxnSpPr>
          <p:nvPr/>
        </p:nvCxnSpPr>
        <p:spPr>
          <a:xfrm>
            <a:off x="7680528" y="5295900"/>
            <a:ext cx="3432818" cy="50217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50824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C01642B-C2FF-A8CE-DB1A-6CBE4DA9F1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722465" y="917575"/>
            <a:ext cx="4324350" cy="5765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195A38E-F143-9943-7319-277BEB5BB8DC}"/>
              </a:ext>
            </a:extLst>
          </p:cNvPr>
          <p:cNvSpPr txBox="1"/>
          <p:nvPr/>
        </p:nvSpPr>
        <p:spPr>
          <a:xfrm>
            <a:off x="361950" y="161925"/>
            <a:ext cx="53351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Schimbare conturile – pe tableta</a:t>
            </a:r>
            <a:endParaRPr lang="ro-RO" sz="1800" dirty="0">
              <a:solidFill>
                <a:srgbClr val="31278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504331D4-7236-9F09-1CF2-812720CF8C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640386" y="-32524"/>
            <a:ext cx="4324349" cy="57657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Google Shape;122;p4">
            <a:extLst>
              <a:ext uri="{FF2B5EF4-FFF2-40B4-BE49-F238E27FC236}">
                <a16:creationId xmlns:a16="http://schemas.microsoft.com/office/drawing/2014/main" id="{D376FC5C-CCB6-7D24-FAC3-8EC953CC70FC}"/>
              </a:ext>
            </a:extLst>
          </p:cNvPr>
          <p:cNvSpPr/>
          <p:nvPr/>
        </p:nvSpPr>
        <p:spPr>
          <a:xfrm>
            <a:off x="0" y="6439417"/>
            <a:ext cx="12192000" cy="445070"/>
          </a:xfrm>
          <a:prstGeom prst="rect">
            <a:avLst/>
          </a:prstGeom>
          <a:gradFill>
            <a:gsLst>
              <a:gs pos="0">
                <a:srgbClr val="F5F7FC"/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Siguranța în mediul online - 6</a:t>
            </a:r>
            <a:endParaRPr sz="1800" dirty="0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9632119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905D7E-7EA2-B5FF-5147-AB8F9E24C939}"/>
              </a:ext>
            </a:extLst>
          </p:cNvPr>
          <p:cNvSpPr txBox="1"/>
          <p:nvPr/>
        </p:nvSpPr>
        <p:spPr>
          <a:xfrm>
            <a:off x="361950" y="714375"/>
            <a:ext cx="35573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000" dirty="0">
                <a:solidFill>
                  <a:srgbClr val="31278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https://familylink.google.com/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C90003-4F66-1211-B754-822F8387DD29}"/>
              </a:ext>
            </a:extLst>
          </p:cNvPr>
          <p:cNvSpPr txBox="1"/>
          <p:nvPr/>
        </p:nvSpPr>
        <p:spPr>
          <a:xfrm>
            <a:off x="361950" y="161925"/>
            <a:ext cx="94388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Aplicația online pentru gestionare 1 – pe calculator/laptop</a:t>
            </a:r>
            <a:endParaRPr lang="ro-RO" sz="1800" dirty="0">
              <a:solidFill>
                <a:srgbClr val="31278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4" name="Google Shape;122;p4">
            <a:extLst>
              <a:ext uri="{FF2B5EF4-FFF2-40B4-BE49-F238E27FC236}">
                <a16:creationId xmlns:a16="http://schemas.microsoft.com/office/drawing/2014/main" id="{2F266D6D-37A1-B4A9-F354-0AE0CAA49216}"/>
              </a:ext>
            </a:extLst>
          </p:cNvPr>
          <p:cNvSpPr/>
          <p:nvPr/>
        </p:nvSpPr>
        <p:spPr>
          <a:xfrm>
            <a:off x="0" y="6439417"/>
            <a:ext cx="12192000" cy="445070"/>
          </a:xfrm>
          <a:prstGeom prst="rect">
            <a:avLst/>
          </a:prstGeom>
          <a:gradFill>
            <a:gsLst>
              <a:gs pos="0">
                <a:srgbClr val="F5F7FC"/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Siguranța în mediul online - 6</a:t>
            </a:r>
            <a:endParaRPr sz="1800" dirty="0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FD2192-25C2-D286-F02C-8481F97BCC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2215" y="667327"/>
            <a:ext cx="6259534" cy="5743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8891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4D7C04-DEBB-A1F3-BCDD-1355DF2C6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921" y="1014145"/>
            <a:ext cx="8362950" cy="40090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9188028-F8A2-CDBE-CA0F-2BC99F3B48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8371" y="2004744"/>
            <a:ext cx="3096057" cy="38391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8A46BB-144F-8DAC-85C2-9830FA1E280F}"/>
              </a:ext>
            </a:extLst>
          </p:cNvPr>
          <p:cNvSpPr txBox="1"/>
          <p:nvPr/>
        </p:nvSpPr>
        <p:spPr>
          <a:xfrm>
            <a:off x="361950" y="161925"/>
            <a:ext cx="94388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Aplicația online pentru gestionare 2 – pe calculator/laptop</a:t>
            </a:r>
            <a:endParaRPr lang="ro-RO" sz="1800" dirty="0">
              <a:solidFill>
                <a:srgbClr val="31278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7D6280A-62C6-0B97-31D3-B863979C0C29}"/>
              </a:ext>
            </a:extLst>
          </p:cNvPr>
          <p:cNvSpPr/>
          <p:nvPr/>
        </p:nvSpPr>
        <p:spPr>
          <a:xfrm>
            <a:off x="628650" y="2190750"/>
            <a:ext cx="1128607" cy="342900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6B6116B-7427-E060-B9C7-E8ED2B9F8431}"/>
              </a:ext>
            </a:extLst>
          </p:cNvPr>
          <p:cNvCxnSpPr>
            <a:cxnSpLocks/>
            <a:stCxn id="7" idx="6"/>
            <a:endCxn id="10" idx="2"/>
          </p:cNvCxnSpPr>
          <p:nvPr/>
        </p:nvCxnSpPr>
        <p:spPr>
          <a:xfrm>
            <a:off x="1757257" y="2362200"/>
            <a:ext cx="2937625" cy="1066800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716BA509-ABE8-567E-51D1-A7FE69EC5F67}"/>
              </a:ext>
            </a:extLst>
          </p:cNvPr>
          <p:cNvSpPr/>
          <p:nvPr/>
        </p:nvSpPr>
        <p:spPr>
          <a:xfrm>
            <a:off x="4694882" y="3209538"/>
            <a:ext cx="1915468" cy="438923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5E89740-A6AD-0A90-D1EE-BBE994C8402A}"/>
              </a:ext>
            </a:extLst>
          </p:cNvPr>
          <p:cNvSpPr/>
          <p:nvPr/>
        </p:nvSpPr>
        <p:spPr>
          <a:xfrm>
            <a:off x="8124137" y="3152774"/>
            <a:ext cx="1915468" cy="438923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15AE975-401D-7A13-56CF-26A03A16440D}"/>
              </a:ext>
            </a:extLst>
          </p:cNvPr>
          <p:cNvCxnSpPr>
            <a:cxnSpLocks/>
            <a:stCxn id="10" idx="6"/>
            <a:endCxn id="12" idx="2"/>
          </p:cNvCxnSpPr>
          <p:nvPr/>
        </p:nvCxnSpPr>
        <p:spPr>
          <a:xfrm flipV="1">
            <a:off x="6610350" y="3372236"/>
            <a:ext cx="1513787" cy="56764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Google Shape;122;p4">
            <a:extLst>
              <a:ext uri="{FF2B5EF4-FFF2-40B4-BE49-F238E27FC236}">
                <a16:creationId xmlns:a16="http://schemas.microsoft.com/office/drawing/2014/main" id="{2AB5762B-B38E-E9E9-A25C-4B22A56E7829}"/>
              </a:ext>
            </a:extLst>
          </p:cNvPr>
          <p:cNvSpPr/>
          <p:nvPr/>
        </p:nvSpPr>
        <p:spPr>
          <a:xfrm>
            <a:off x="0" y="6439417"/>
            <a:ext cx="12192000" cy="445070"/>
          </a:xfrm>
          <a:prstGeom prst="rect">
            <a:avLst/>
          </a:prstGeom>
          <a:gradFill>
            <a:gsLst>
              <a:gs pos="0">
                <a:srgbClr val="F5F7FC"/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Siguranța în mediul online - 6</a:t>
            </a:r>
            <a:endParaRPr sz="1800" dirty="0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33746012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8129E2-0FB7-A2EE-7F32-DC67370EE4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37" y="314326"/>
            <a:ext cx="4477005" cy="51236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179FB3-F31C-9B3A-CD24-9423F213EE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290" y="314325"/>
            <a:ext cx="4744078" cy="51236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E99B66-C2DE-75BA-6584-0099632C60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3432" y="2724150"/>
            <a:ext cx="3355106" cy="33389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Google Shape;122;p4">
            <a:extLst>
              <a:ext uri="{FF2B5EF4-FFF2-40B4-BE49-F238E27FC236}">
                <a16:creationId xmlns:a16="http://schemas.microsoft.com/office/drawing/2014/main" id="{017EF8DF-32E5-8E8F-E12F-97731D360FC6}"/>
              </a:ext>
            </a:extLst>
          </p:cNvPr>
          <p:cNvSpPr/>
          <p:nvPr/>
        </p:nvSpPr>
        <p:spPr>
          <a:xfrm>
            <a:off x="0" y="6439417"/>
            <a:ext cx="12192000" cy="445070"/>
          </a:xfrm>
          <a:prstGeom prst="rect">
            <a:avLst/>
          </a:prstGeom>
          <a:gradFill>
            <a:gsLst>
              <a:gs pos="0">
                <a:srgbClr val="F5F7FC"/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Siguranța în mediul online - 6</a:t>
            </a:r>
            <a:endParaRPr sz="1800" dirty="0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236C77A-B9E9-EBBB-B5C4-C11227532C65}"/>
              </a:ext>
            </a:extLst>
          </p:cNvPr>
          <p:cNvSpPr/>
          <p:nvPr/>
        </p:nvSpPr>
        <p:spPr>
          <a:xfrm>
            <a:off x="885137" y="1724024"/>
            <a:ext cx="2648638" cy="857251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A5D655F-452E-DBA4-91CB-FE0F339A3847}"/>
              </a:ext>
            </a:extLst>
          </p:cNvPr>
          <p:cNvSpPr/>
          <p:nvPr/>
        </p:nvSpPr>
        <p:spPr>
          <a:xfrm>
            <a:off x="2380832" y="4469813"/>
            <a:ext cx="1562518" cy="597488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2088185-9D24-8B2B-0774-0B641227472D}"/>
              </a:ext>
            </a:extLst>
          </p:cNvPr>
          <p:cNvSpPr/>
          <p:nvPr/>
        </p:nvSpPr>
        <p:spPr>
          <a:xfrm>
            <a:off x="5764098" y="2152649"/>
            <a:ext cx="1562518" cy="597488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C863153-EAC1-69A3-27E9-1AD03E2400DA}"/>
              </a:ext>
            </a:extLst>
          </p:cNvPr>
          <p:cNvSpPr/>
          <p:nvPr/>
        </p:nvSpPr>
        <p:spPr>
          <a:xfrm>
            <a:off x="11068050" y="5618004"/>
            <a:ext cx="523876" cy="445070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9FC7BA2-558C-C64F-A2D6-75DD9711B149}"/>
              </a:ext>
            </a:extLst>
          </p:cNvPr>
          <p:cNvCxnSpPr>
            <a:cxnSpLocks/>
            <a:stCxn id="9" idx="4"/>
            <a:endCxn id="10" idx="0"/>
          </p:cNvCxnSpPr>
          <p:nvPr/>
        </p:nvCxnSpPr>
        <p:spPr>
          <a:xfrm>
            <a:off x="2209456" y="2581275"/>
            <a:ext cx="952635" cy="1888538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32B512A-F058-856E-50B4-200429BE3879}"/>
              </a:ext>
            </a:extLst>
          </p:cNvPr>
          <p:cNvCxnSpPr>
            <a:cxnSpLocks/>
            <a:stCxn id="10" idx="7"/>
            <a:endCxn id="11" idx="3"/>
          </p:cNvCxnSpPr>
          <p:nvPr/>
        </p:nvCxnSpPr>
        <p:spPr>
          <a:xfrm flipV="1">
            <a:off x="3714525" y="2662637"/>
            <a:ext cx="2278398" cy="1894676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60B9CAF-ADFA-208B-0D9A-8F6C0A1B5055}"/>
              </a:ext>
            </a:extLst>
          </p:cNvPr>
          <p:cNvCxnSpPr>
            <a:cxnSpLocks/>
            <a:stCxn id="11" idx="5"/>
            <a:endCxn id="12" idx="1"/>
          </p:cNvCxnSpPr>
          <p:nvPr/>
        </p:nvCxnSpPr>
        <p:spPr>
          <a:xfrm>
            <a:off x="7097791" y="2662637"/>
            <a:ext cx="4046979" cy="3020546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4EF67DE-9F9D-267F-AE07-053DF08DC4C2}"/>
              </a:ext>
            </a:extLst>
          </p:cNvPr>
          <p:cNvSpPr txBox="1"/>
          <p:nvPr/>
        </p:nvSpPr>
        <p:spPr>
          <a:xfrm>
            <a:off x="361950" y="161925"/>
            <a:ext cx="94388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Aplicația online pentru gestionare 3 – pe calculator/laptop</a:t>
            </a:r>
            <a:endParaRPr lang="ro-RO" sz="1800" dirty="0">
              <a:solidFill>
                <a:srgbClr val="31278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037167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06E7F2-31FC-B31E-4799-6BD381190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146" y="716766"/>
            <a:ext cx="3214579" cy="3556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2C2B67-0D29-675F-DE4C-0ED5EE0952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3222" y="1798705"/>
            <a:ext cx="3672778" cy="41267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AE1FCE-12FB-0BDB-CF28-FDA817DB3F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0861" y="837174"/>
            <a:ext cx="3672777" cy="39056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Google Shape;122;p4">
            <a:extLst>
              <a:ext uri="{FF2B5EF4-FFF2-40B4-BE49-F238E27FC236}">
                <a16:creationId xmlns:a16="http://schemas.microsoft.com/office/drawing/2014/main" id="{591ECD33-68CE-3AFB-6B83-44537944DFB6}"/>
              </a:ext>
            </a:extLst>
          </p:cNvPr>
          <p:cNvSpPr/>
          <p:nvPr/>
        </p:nvSpPr>
        <p:spPr>
          <a:xfrm>
            <a:off x="0" y="6439417"/>
            <a:ext cx="12192000" cy="445070"/>
          </a:xfrm>
          <a:prstGeom prst="rect">
            <a:avLst/>
          </a:prstGeom>
          <a:gradFill>
            <a:gsLst>
              <a:gs pos="0">
                <a:srgbClr val="F5F7FC"/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Siguranța în mediul online - 6</a:t>
            </a:r>
            <a:endParaRPr sz="1800" dirty="0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82A55D-F460-5049-5F94-4788C7694CB6}"/>
              </a:ext>
            </a:extLst>
          </p:cNvPr>
          <p:cNvSpPr txBox="1"/>
          <p:nvPr/>
        </p:nvSpPr>
        <p:spPr>
          <a:xfrm>
            <a:off x="361950" y="161925"/>
            <a:ext cx="94388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Aplicația online pentru gestionare 3 – pe calculator/laptop</a:t>
            </a:r>
            <a:endParaRPr lang="ro-RO" sz="1800" dirty="0">
              <a:solidFill>
                <a:srgbClr val="31278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DDE9232-B67B-7920-4D29-49A6FC2393D8}"/>
              </a:ext>
            </a:extLst>
          </p:cNvPr>
          <p:cNvSpPr/>
          <p:nvPr/>
        </p:nvSpPr>
        <p:spPr>
          <a:xfrm>
            <a:off x="1126176" y="3019524"/>
            <a:ext cx="1562518" cy="314594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6BAD1C4-F5F5-A997-74E0-CA4334D9AF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4080" y="498758"/>
            <a:ext cx="3873343" cy="58604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EA8B5E44-B988-4F2C-506A-8BAE6FB5EA5D}"/>
              </a:ext>
            </a:extLst>
          </p:cNvPr>
          <p:cNvSpPr/>
          <p:nvPr/>
        </p:nvSpPr>
        <p:spPr>
          <a:xfrm>
            <a:off x="4126885" y="5256852"/>
            <a:ext cx="1562518" cy="314594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19A3D66-C882-B6F5-5296-AAEBCBE301C8}"/>
              </a:ext>
            </a:extLst>
          </p:cNvPr>
          <p:cNvSpPr/>
          <p:nvPr/>
        </p:nvSpPr>
        <p:spPr>
          <a:xfrm>
            <a:off x="6116685" y="4053880"/>
            <a:ext cx="1562518" cy="314594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3BCF6E3-89A3-4C4A-320B-36EE96760726}"/>
              </a:ext>
            </a:extLst>
          </p:cNvPr>
          <p:cNvCxnSpPr>
            <a:cxnSpLocks/>
            <a:stCxn id="14" idx="5"/>
            <a:endCxn id="15" idx="1"/>
          </p:cNvCxnSpPr>
          <p:nvPr/>
        </p:nvCxnSpPr>
        <p:spPr>
          <a:xfrm>
            <a:off x="2459869" y="3288047"/>
            <a:ext cx="1895841" cy="2014876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A92406B-7453-256C-CEDD-6E74EF0BEEC1}"/>
              </a:ext>
            </a:extLst>
          </p:cNvPr>
          <p:cNvCxnSpPr>
            <a:cxnSpLocks/>
            <a:stCxn id="15" idx="7"/>
            <a:endCxn id="16" idx="3"/>
          </p:cNvCxnSpPr>
          <p:nvPr/>
        </p:nvCxnSpPr>
        <p:spPr>
          <a:xfrm flipV="1">
            <a:off x="5460578" y="4322403"/>
            <a:ext cx="884932" cy="980520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7392577-D573-3817-3354-E9DA62AFBEDD}"/>
              </a:ext>
            </a:extLst>
          </p:cNvPr>
          <p:cNvCxnSpPr>
            <a:cxnSpLocks/>
            <a:stCxn id="16" idx="6"/>
          </p:cNvCxnSpPr>
          <p:nvPr/>
        </p:nvCxnSpPr>
        <p:spPr>
          <a:xfrm flipV="1">
            <a:off x="7679203" y="3571875"/>
            <a:ext cx="2255372" cy="639302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91774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0FA1EAC-A3AA-3BA1-5C61-197466F3EF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921" y="1014145"/>
            <a:ext cx="8362950" cy="40090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62D39F-4725-7B2F-7B28-43361ECA0F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8371" y="2004744"/>
            <a:ext cx="3096057" cy="38391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7209413-0E90-D21F-CB8D-CD27A7B5CE62}"/>
              </a:ext>
            </a:extLst>
          </p:cNvPr>
          <p:cNvSpPr/>
          <p:nvPr/>
        </p:nvSpPr>
        <p:spPr>
          <a:xfrm>
            <a:off x="628650" y="2190750"/>
            <a:ext cx="1128607" cy="342900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1991EBD-862F-7DF6-7091-2803E98D3C4E}"/>
              </a:ext>
            </a:extLst>
          </p:cNvPr>
          <p:cNvCxnSpPr>
            <a:cxnSpLocks/>
            <a:stCxn id="6" idx="6"/>
            <a:endCxn id="8" idx="2"/>
          </p:cNvCxnSpPr>
          <p:nvPr/>
        </p:nvCxnSpPr>
        <p:spPr>
          <a:xfrm>
            <a:off x="1757257" y="2362200"/>
            <a:ext cx="2937625" cy="1066800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104EBB94-D293-40B6-0167-8FC27FC19312}"/>
              </a:ext>
            </a:extLst>
          </p:cNvPr>
          <p:cNvSpPr/>
          <p:nvPr/>
        </p:nvSpPr>
        <p:spPr>
          <a:xfrm>
            <a:off x="4694882" y="3209538"/>
            <a:ext cx="1915468" cy="438923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7BE1E5F-6F3F-556A-99E2-FFF9E6198A5D}"/>
              </a:ext>
            </a:extLst>
          </p:cNvPr>
          <p:cNvSpPr/>
          <p:nvPr/>
        </p:nvSpPr>
        <p:spPr>
          <a:xfrm>
            <a:off x="8338665" y="3677808"/>
            <a:ext cx="1915468" cy="438923"/>
          </a:xfrm>
          <a:prstGeom prst="ellipse">
            <a:avLst/>
          </a:prstGeom>
          <a:solidFill>
            <a:srgbClr val="F96161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3B1765D-1852-8B73-6DF0-787DAE4A5A03}"/>
              </a:ext>
            </a:extLst>
          </p:cNvPr>
          <p:cNvCxnSpPr>
            <a:cxnSpLocks/>
            <a:stCxn id="8" idx="6"/>
            <a:endCxn id="9" idx="2"/>
          </p:cNvCxnSpPr>
          <p:nvPr/>
        </p:nvCxnSpPr>
        <p:spPr>
          <a:xfrm>
            <a:off x="6610350" y="3429000"/>
            <a:ext cx="1728315" cy="468270"/>
          </a:xfrm>
          <a:prstGeom prst="straightConnector1">
            <a:avLst/>
          </a:prstGeom>
          <a:ln w="28575">
            <a:solidFill>
              <a:srgbClr val="31278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251A29A-F330-EBDF-18B6-FC225CF4E120}"/>
              </a:ext>
            </a:extLst>
          </p:cNvPr>
          <p:cNvSpPr txBox="1"/>
          <p:nvPr/>
        </p:nvSpPr>
        <p:spPr>
          <a:xfrm>
            <a:off x="361950" y="161925"/>
            <a:ext cx="94388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Aplicația online pentru gestionare 4 – pe calculator/laptop</a:t>
            </a:r>
            <a:endParaRPr lang="ro-RO" sz="1800" dirty="0">
              <a:solidFill>
                <a:srgbClr val="31278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3" name="Google Shape;122;p4">
            <a:extLst>
              <a:ext uri="{FF2B5EF4-FFF2-40B4-BE49-F238E27FC236}">
                <a16:creationId xmlns:a16="http://schemas.microsoft.com/office/drawing/2014/main" id="{761C336A-66EC-ABDA-E140-2E985E22D407}"/>
              </a:ext>
            </a:extLst>
          </p:cNvPr>
          <p:cNvSpPr/>
          <p:nvPr/>
        </p:nvSpPr>
        <p:spPr>
          <a:xfrm>
            <a:off x="0" y="6439417"/>
            <a:ext cx="12192000" cy="445070"/>
          </a:xfrm>
          <a:prstGeom prst="rect">
            <a:avLst/>
          </a:prstGeom>
          <a:gradFill>
            <a:gsLst>
              <a:gs pos="0">
                <a:srgbClr val="F5F7FC"/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Siguranța în mediul online - 6</a:t>
            </a:r>
            <a:endParaRPr sz="1800" dirty="0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31262727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36C928-C8DC-AA34-E624-322A99404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1998" y="757705"/>
            <a:ext cx="5988004" cy="55475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Google Shape;122;p4">
            <a:extLst>
              <a:ext uri="{FF2B5EF4-FFF2-40B4-BE49-F238E27FC236}">
                <a16:creationId xmlns:a16="http://schemas.microsoft.com/office/drawing/2014/main" id="{6A3D8242-0EB8-A875-7806-5615CA1645CC}"/>
              </a:ext>
            </a:extLst>
          </p:cNvPr>
          <p:cNvSpPr/>
          <p:nvPr/>
        </p:nvSpPr>
        <p:spPr>
          <a:xfrm>
            <a:off x="0" y="6439417"/>
            <a:ext cx="12192000" cy="445070"/>
          </a:xfrm>
          <a:prstGeom prst="rect">
            <a:avLst/>
          </a:prstGeom>
          <a:gradFill>
            <a:gsLst>
              <a:gs pos="0">
                <a:srgbClr val="F5F7FC"/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Siguranța în mediul online - 6</a:t>
            </a:r>
            <a:endParaRPr sz="1800" dirty="0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9DFFF6-B427-0333-770C-50EBDD7E3DFD}"/>
              </a:ext>
            </a:extLst>
          </p:cNvPr>
          <p:cNvSpPr txBox="1"/>
          <p:nvPr/>
        </p:nvSpPr>
        <p:spPr>
          <a:xfrm>
            <a:off x="361950" y="161925"/>
            <a:ext cx="94388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Aplicația online pentru gestionare 5 – pe calculator/laptop</a:t>
            </a:r>
            <a:endParaRPr lang="ro-RO" sz="1800" dirty="0">
              <a:solidFill>
                <a:srgbClr val="31278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66193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4C5E06-C9E0-03DA-9149-723BE297EB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9150" y="125606"/>
            <a:ext cx="6756499" cy="61995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Google Shape;122;p4">
            <a:extLst>
              <a:ext uri="{FF2B5EF4-FFF2-40B4-BE49-F238E27FC236}">
                <a16:creationId xmlns:a16="http://schemas.microsoft.com/office/drawing/2014/main" id="{42E09BAD-C763-DA8D-7D67-24B13C3864F5}"/>
              </a:ext>
            </a:extLst>
          </p:cNvPr>
          <p:cNvSpPr/>
          <p:nvPr/>
        </p:nvSpPr>
        <p:spPr>
          <a:xfrm>
            <a:off x="0" y="6439417"/>
            <a:ext cx="12192000" cy="445070"/>
          </a:xfrm>
          <a:prstGeom prst="rect">
            <a:avLst/>
          </a:prstGeom>
          <a:gradFill>
            <a:gsLst>
              <a:gs pos="0">
                <a:srgbClr val="F5F7FC"/>
              </a:gs>
              <a:gs pos="100000">
                <a:srgbClr val="312783"/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800" dirty="0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Siguranța în mediul online - 6</a:t>
            </a:r>
            <a:endParaRPr sz="1800" dirty="0">
              <a:solidFill>
                <a:schemeClr val="l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36C0A2-0224-5D0F-844B-2D725EC15984}"/>
              </a:ext>
            </a:extLst>
          </p:cNvPr>
          <p:cNvSpPr txBox="1"/>
          <p:nvPr/>
        </p:nvSpPr>
        <p:spPr>
          <a:xfrm>
            <a:off x="361950" y="161925"/>
            <a:ext cx="381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dirty="0">
                <a:solidFill>
                  <a:srgbClr val="312783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Aplicația online pentru gestionare 6 – pe calculator/laptop</a:t>
            </a:r>
            <a:endParaRPr lang="ro-RO" sz="1800" dirty="0">
              <a:solidFill>
                <a:srgbClr val="312783"/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7454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3196</TotalTime>
  <Words>1189</Words>
  <Application>Microsoft Office PowerPoint</Application>
  <PresentationFormat>Widescreen</PresentationFormat>
  <Paragraphs>180</Paragraphs>
  <Slides>50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8" baseType="lpstr">
      <vt:lpstr>Open Sans Light</vt:lpstr>
      <vt:lpstr>Arial</vt:lpstr>
      <vt:lpstr>Open Sans SemiBold</vt:lpstr>
      <vt:lpstr>Calibri</vt:lpstr>
      <vt:lpstr>Open Sans ExtraBold</vt:lpstr>
      <vt:lpstr>Open Sans ExtraBold</vt:lpstr>
      <vt:lpstr>Open Sans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Hackl</dc:creator>
  <cp:lastModifiedBy>Thomas Hackl</cp:lastModifiedBy>
  <cp:revision>46</cp:revision>
  <dcterms:created xsi:type="dcterms:W3CDTF">2022-02-09T06:40:23Z</dcterms:created>
  <dcterms:modified xsi:type="dcterms:W3CDTF">2026-09-08T06:46:05Z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lidoAppVersion">
    <vt:lpwstr>1.0.1.2417</vt:lpwstr>
  </property>
</Properties>
</file>